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style6.xml" ContentType="application/vnd.ms-office.chartstyle+xml"/>
  <Override PartName="/ppt/charts/colors6.xml" ContentType="application/vnd.ms-office.chartcolorstyle+xml"/>
  <Override PartName="/ppt/charts/chart11.xml" ContentType="application/vnd.openxmlformats-officedocument.drawingml.chart+xml"/>
  <Override PartName="/ppt/charts/style7.xml" ContentType="application/vnd.ms-office.chartstyle+xml"/>
  <Override PartName="/ppt/charts/colors7.xml" ContentType="application/vnd.ms-office.chartcolorstyle+xml"/>
  <Override PartName="/ppt/charts/chart12.xml" ContentType="application/vnd.openxmlformats-officedocument.drawingml.chart+xml"/>
  <Override PartName="/ppt/charts/style8.xml" ContentType="application/vnd.ms-office.chartstyle+xml"/>
  <Override PartName="/ppt/charts/colors8.xml" ContentType="application/vnd.ms-office.chartcolorstyle+xml"/>
  <Override PartName="/ppt/charts/chart13.xml" ContentType="application/vnd.openxmlformats-officedocument.drawingml.chart+xml"/>
  <Override PartName="/ppt/charts/style9.xml" ContentType="application/vnd.ms-office.chartstyle+xml"/>
  <Override PartName="/ppt/charts/colors9.xml" ContentType="application/vnd.ms-office.chartcolorstyle+xml"/>
  <Override PartName="/ppt/charts/chart14.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5.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83"/>
  </p:notesMasterIdLst>
  <p:sldIdLst>
    <p:sldId id="256" r:id="rId2"/>
    <p:sldId id="390" r:id="rId3"/>
    <p:sldId id="258" r:id="rId4"/>
    <p:sldId id="275" r:id="rId5"/>
    <p:sldId id="276" r:id="rId6"/>
    <p:sldId id="277" r:id="rId7"/>
    <p:sldId id="278" r:id="rId8"/>
    <p:sldId id="279" r:id="rId9"/>
    <p:sldId id="280" r:id="rId10"/>
    <p:sldId id="281" r:id="rId11"/>
    <p:sldId id="395" r:id="rId12"/>
    <p:sldId id="282" r:id="rId13"/>
    <p:sldId id="397" r:id="rId14"/>
    <p:sldId id="392" r:id="rId15"/>
    <p:sldId id="261" r:id="rId16"/>
    <p:sldId id="287" r:id="rId17"/>
    <p:sldId id="355" r:id="rId18"/>
    <p:sldId id="290" r:id="rId19"/>
    <p:sldId id="291" r:id="rId20"/>
    <p:sldId id="293" r:id="rId21"/>
    <p:sldId id="294" r:id="rId22"/>
    <p:sldId id="295" r:id="rId23"/>
    <p:sldId id="296" r:id="rId24"/>
    <p:sldId id="356" r:id="rId25"/>
    <p:sldId id="297" r:id="rId26"/>
    <p:sldId id="357" r:id="rId27"/>
    <p:sldId id="358" r:id="rId28"/>
    <p:sldId id="262" r:id="rId29"/>
    <p:sldId id="298" r:id="rId30"/>
    <p:sldId id="299" r:id="rId31"/>
    <p:sldId id="393" r:id="rId32"/>
    <p:sldId id="394" r:id="rId33"/>
    <p:sldId id="389" r:id="rId34"/>
    <p:sldId id="263" r:id="rId35"/>
    <p:sldId id="302" r:id="rId36"/>
    <p:sldId id="303" r:id="rId37"/>
    <p:sldId id="304" r:id="rId38"/>
    <p:sldId id="305" r:id="rId39"/>
    <p:sldId id="306" r:id="rId40"/>
    <p:sldId id="391" r:id="rId41"/>
    <p:sldId id="264" r:id="rId42"/>
    <p:sldId id="309" r:id="rId43"/>
    <p:sldId id="310" r:id="rId44"/>
    <p:sldId id="311" r:id="rId45"/>
    <p:sldId id="265" r:id="rId46"/>
    <p:sldId id="314" r:id="rId47"/>
    <p:sldId id="323" r:id="rId48"/>
    <p:sldId id="267" r:id="rId49"/>
    <p:sldId id="324" r:id="rId50"/>
    <p:sldId id="325" r:id="rId51"/>
    <p:sldId id="270" r:id="rId52"/>
    <p:sldId id="327" r:id="rId53"/>
    <p:sldId id="273" r:id="rId54"/>
    <p:sldId id="328" r:id="rId55"/>
    <p:sldId id="274" r:id="rId56"/>
    <p:sldId id="360" r:id="rId57"/>
    <p:sldId id="361" r:id="rId58"/>
    <p:sldId id="362" r:id="rId59"/>
    <p:sldId id="363" r:id="rId60"/>
    <p:sldId id="364" r:id="rId61"/>
    <p:sldId id="365" r:id="rId62"/>
    <p:sldId id="367" r:id="rId63"/>
    <p:sldId id="368" r:id="rId64"/>
    <p:sldId id="370" r:id="rId65"/>
    <p:sldId id="371" r:id="rId66"/>
    <p:sldId id="372" r:id="rId67"/>
    <p:sldId id="373" r:id="rId68"/>
    <p:sldId id="374" r:id="rId69"/>
    <p:sldId id="375" r:id="rId70"/>
    <p:sldId id="376" r:id="rId71"/>
    <p:sldId id="377" r:id="rId72"/>
    <p:sldId id="378" r:id="rId73"/>
    <p:sldId id="379" r:id="rId74"/>
    <p:sldId id="381" r:id="rId75"/>
    <p:sldId id="382" r:id="rId76"/>
    <p:sldId id="383" r:id="rId77"/>
    <p:sldId id="384" r:id="rId78"/>
    <p:sldId id="385" r:id="rId79"/>
    <p:sldId id="386" r:id="rId80"/>
    <p:sldId id="387" r:id="rId81"/>
    <p:sldId id="388" r:id="rId8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D9CC"/>
    <a:srgbClr val="FAEDE7"/>
    <a:srgbClr val="E787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2047" autoAdjust="0"/>
  </p:normalViewPr>
  <p:slideViewPr>
    <p:cSldViewPr snapToGrid="0">
      <p:cViewPr varScale="1">
        <p:scale>
          <a:sx n="114" d="100"/>
          <a:sy n="114" d="100"/>
        </p:scale>
        <p:origin x="4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5.xml.rels><?xml version="1.0" encoding="UTF-8" standalone="yes"?>
<Relationships xmlns="http://schemas.openxmlformats.org/package/2006/relationships"><Relationship Id="rId3" Type="http://schemas.openxmlformats.org/officeDocument/2006/relationships/oleObject" Target="Zeszyt1" TargetMode="External"/><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file:///\\w2012\dane\Oswiata%20i%20Sport\Raporty%20o&#347;wiata\Raport%20oswiata%202022\2022_informacje.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w2012\dane\Oswiata%20i%20Sport\Raporty%20o&#347;wiata\Raport%20oswiata%202022\2022_informacje.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w2012\dane\Oswiata%20i%20Sport\Raporty%20o&#347;wiata\Raport%20oswiata%202022\2022_informacje.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w2012\dane\Oswiata%20i%20Sport\Raporty%20o&#347;wiata\Raport%20oswiata%202022\2022_informacj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a:latin typeface="Times New Roman" panose="02020603050405020304" pitchFamily="18" charset="0"/>
                <a:cs typeface="Times New Roman" panose="02020603050405020304" pitchFamily="18" charset="0"/>
              </a:rPr>
              <a:t>Struktura</a:t>
            </a:r>
            <a:r>
              <a:rPr lang="pl-PL">
                <a:latin typeface="Times New Roman" panose="02020603050405020304" pitchFamily="18" charset="0"/>
                <a:cs typeface="Times New Roman" panose="02020603050405020304" pitchFamily="18" charset="0"/>
              </a:rPr>
              <a:t> zrealizowanych w 2021 roku</a:t>
            </a:r>
            <a:r>
              <a:rPr lang="en-US">
                <a:latin typeface="Times New Roman" panose="02020603050405020304" pitchFamily="18" charset="0"/>
                <a:cs typeface="Times New Roman" panose="02020603050405020304" pitchFamily="18" charset="0"/>
              </a:rPr>
              <a:t> dochodów własnych</a:t>
            </a:r>
          </a:p>
        </c:rich>
      </c:tx>
      <c:layout>
        <c:manualLayout>
          <c:xMode val="edge"/>
          <c:yMode val="edge"/>
          <c:x val="0.15699617861314952"/>
          <c:y val="4.8670003050192617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4556831939265234E-2"/>
          <c:y val="0.19345571017798432"/>
          <c:w val="0.82531087906901135"/>
          <c:h val="0.61357196377164036"/>
        </c:manualLayout>
      </c:layout>
      <c:pie3D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1-D8B2-4502-9807-7CCEC37BA66A}"/>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3-D8B2-4502-9807-7CCEC37BA66A}"/>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5-D8B2-4502-9807-7CCEC37BA66A}"/>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7-D8B2-4502-9807-7CCEC37BA66A}"/>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9-D8B2-4502-9807-7CCEC37BA66A}"/>
              </c:ext>
            </c:extLst>
          </c:dPt>
          <c:dLbls>
            <c:dLbl>
              <c:idx val="0"/>
              <c:layout>
                <c:manualLayout>
                  <c:x val="-0.19366613338113756"/>
                  <c:y val="1.9548345552932139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8B2-4502-9807-7CCEC37BA66A}"/>
                </c:ext>
              </c:extLst>
            </c:dLbl>
            <c:dLbl>
              <c:idx val="1"/>
              <c:layout>
                <c:manualLayout>
                  <c:x val="-6.4345948718379647E-3"/>
                  <c:y val="-0.23175544233441409"/>
                </c:manualLayout>
              </c:layout>
              <c:tx>
                <c:rich>
                  <a:bodyPr/>
                  <a:lstStyle/>
                  <a:p>
                    <a:fld id="{AC700B7B-DBE9-4D4A-9C94-964AF7F9585C}" type="PERCENTAGE">
                      <a:rPr lang="en-US" b="1"/>
                      <a:pPr/>
                      <a:t>[PROCENTOWE]</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8B2-4502-9807-7CCEC37BA66A}"/>
                </c:ext>
              </c:extLst>
            </c:dLbl>
            <c:dLbl>
              <c:idx val="2"/>
              <c:layout>
                <c:manualLayout>
                  <c:x val="0.21723752493891804"/>
                  <c:y val="-0.1002080909183339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D8B2-4502-9807-7CCEC37BA66A}"/>
                </c:ext>
              </c:extLst>
            </c:dLbl>
            <c:dLbl>
              <c:idx val="3"/>
              <c:layout>
                <c:manualLayout>
                  <c:x val="3.4725726755201088E-2"/>
                  <c:y val="4.7331307402930421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D8B2-4502-9807-7CCEC37BA66A}"/>
                </c:ext>
              </c:extLst>
            </c:dLbl>
            <c:dLbl>
              <c:idx val="4"/>
              <c:layout>
                <c:manualLayout>
                  <c:x val="2.3672150933342972E-2"/>
                  <c:y val="5.3602503417345453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D8B2-4502-9807-7CCEC37BA66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Arkusz1!$A$2:$A$6</c:f>
              <c:strCache>
                <c:ptCount val="5"/>
                <c:pt idx="0">
                  <c:v>wpływy z podatków i opłat</c:v>
                </c:pt>
                <c:pt idx="1">
                  <c:v>dochody z majątku</c:v>
                </c:pt>
                <c:pt idx="2">
                  <c:v>udziały w PIT</c:v>
                </c:pt>
                <c:pt idx="3">
                  <c:v>udziały w CIT</c:v>
                </c:pt>
                <c:pt idx="4">
                  <c:v>pozostałe dochody</c:v>
                </c:pt>
              </c:strCache>
            </c:strRef>
          </c:cat>
          <c:val>
            <c:numRef>
              <c:f>Arkusz1!$B$2:$B$6</c:f>
              <c:numCache>
                <c:formatCode>#,##0.00</c:formatCode>
                <c:ptCount val="5"/>
                <c:pt idx="0">
                  <c:v>13045434.539999999</c:v>
                </c:pt>
                <c:pt idx="1">
                  <c:v>1462122.58</c:v>
                </c:pt>
                <c:pt idx="2">
                  <c:v>11677916</c:v>
                </c:pt>
                <c:pt idx="3">
                  <c:v>584147.06999999995</c:v>
                </c:pt>
                <c:pt idx="4">
                  <c:v>1219815.71</c:v>
                </c:pt>
              </c:numCache>
            </c:numRef>
          </c:val>
          <c:extLst>
            <c:ext xmlns:c16="http://schemas.microsoft.com/office/drawing/2014/chart" uri="{C3380CC4-5D6E-409C-BE32-E72D297353CC}">
              <c16:uniqueId val="{0000000A-D8B2-4502-9807-7CCEC37BA66A}"/>
            </c:ext>
          </c:extLst>
        </c:ser>
        <c:dLbls>
          <c:showLegendKey val="0"/>
          <c:showVal val="0"/>
          <c:showCatName val="0"/>
          <c:showSerName val="0"/>
          <c:showPercent val="0"/>
          <c:showBubbleSize val="0"/>
          <c:showLeaderLines val="1"/>
        </c:dLbls>
      </c:pie3DChart>
      <c:spPr>
        <a:noFill/>
        <a:ln>
          <a:noFill/>
        </a:ln>
        <a:effectLst/>
      </c:spPr>
    </c:plotArea>
    <c:legend>
      <c:legendPos val="b"/>
      <c:layout>
        <c:manualLayout>
          <c:xMode val="edge"/>
          <c:yMode val="edge"/>
          <c:x val="4.9999992219353237E-2"/>
          <c:y val="0.8824557439645726"/>
          <c:w val="0.91778641844536124"/>
          <c:h val="0.10032761328076459"/>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Arkusz1!$B$1</c:f>
              <c:strCache>
                <c:ptCount val="1"/>
                <c:pt idx="0">
                  <c:v>Kolumna1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Arkusz1!$A$2:$A$8</c:f>
              <c:strCache>
                <c:ptCount val="7"/>
                <c:pt idx="0">
                  <c:v>Wodociąg publiczny Osówiec</c:v>
                </c:pt>
                <c:pt idx="1">
                  <c:v>Wodociąg publiczny Sicienko</c:v>
                </c:pt>
                <c:pt idx="2">
                  <c:v>Wodociąg publiczny Trzemiętowo</c:v>
                </c:pt>
                <c:pt idx="3">
                  <c:v>Wodociąg publiczny Wojnowo</c:v>
                </c:pt>
                <c:pt idx="4">
                  <c:v>Wodociąg publiczny Kruszyn</c:v>
                </c:pt>
                <c:pt idx="5">
                  <c:v>Wodociąg publiczny Teresin</c:v>
                </c:pt>
                <c:pt idx="6">
                  <c:v>Razem</c:v>
                </c:pt>
              </c:strCache>
            </c:strRef>
          </c:cat>
          <c:val>
            <c:numRef>
              <c:f>Arkusz1!$B$2:$B$8</c:f>
              <c:numCache>
                <c:formatCode>General</c:formatCode>
                <c:ptCount val="7"/>
                <c:pt idx="0">
                  <c:v>56</c:v>
                </c:pt>
                <c:pt idx="1">
                  <c:v>8</c:v>
                </c:pt>
                <c:pt idx="2">
                  <c:v>14</c:v>
                </c:pt>
                <c:pt idx="3">
                  <c:v>10</c:v>
                </c:pt>
                <c:pt idx="4">
                  <c:v>3</c:v>
                </c:pt>
                <c:pt idx="5">
                  <c:v>2</c:v>
                </c:pt>
              </c:numCache>
            </c:numRef>
          </c:val>
          <c:extLst>
            <c:ext xmlns:c16="http://schemas.microsoft.com/office/drawing/2014/chart" uri="{C3380CC4-5D6E-409C-BE32-E72D297353CC}">
              <c16:uniqueId val="{00000000-9FF6-4F6F-A778-4358FD80DF77}"/>
            </c:ext>
          </c:extLst>
        </c:ser>
        <c:ser>
          <c:idx val="1"/>
          <c:order val="1"/>
          <c:tx>
            <c:strRef>
              <c:f>Arkusz1!$C$1</c:f>
              <c:strCache>
                <c:ptCount val="1"/>
                <c:pt idx="0">
                  <c:v>Kolumna2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Arkusz1!$A$2:$A$8</c:f>
              <c:strCache>
                <c:ptCount val="7"/>
                <c:pt idx="0">
                  <c:v>Wodociąg publiczny Osówiec</c:v>
                </c:pt>
                <c:pt idx="1">
                  <c:v>Wodociąg publiczny Sicienko</c:v>
                </c:pt>
                <c:pt idx="2">
                  <c:v>Wodociąg publiczny Trzemiętowo</c:v>
                </c:pt>
                <c:pt idx="3">
                  <c:v>Wodociąg publiczny Wojnowo</c:v>
                </c:pt>
                <c:pt idx="4">
                  <c:v>Wodociąg publiczny Kruszyn</c:v>
                </c:pt>
                <c:pt idx="5">
                  <c:v>Wodociąg publiczny Teresin</c:v>
                </c:pt>
                <c:pt idx="6">
                  <c:v>Razem</c:v>
                </c:pt>
              </c:strCache>
            </c:strRef>
          </c:cat>
          <c:val>
            <c:numRef>
              <c:f>Arkusz1!$C$2:$C$8</c:f>
              <c:numCache>
                <c:formatCode>General</c:formatCode>
                <c:ptCount val="7"/>
                <c:pt idx="6">
                  <c:v>93</c:v>
                </c:pt>
              </c:numCache>
            </c:numRef>
          </c:val>
          <c:extLst>
            <c:ext xmlns:c16="http://schemas.microsoft.com/office/drawing/2014/chart" uri="{C3380CC4-5D6E-409C-BE32-E72D297353CC}">
              <c16:uniqueId val="{00000001-9FF6-4F6F-A778-4358FD80DF77}"/>
            </c:ext>
          </c:extLst>
        </c:ser>
        <c:dLbls>
          <c:showLegendKey val="0"/>
          <c:showVal val="0"/>
          <c:showCatName val="0"/>
          <c:showSerName val="0"/>
          <c:showPercent val="0"/>
          <c:showBubbleSize val="0"/>
        </c:dLbls>
        <c:gapWidth val="206"/>
        <c:overlap val="99"/>
        <c:axId val="489512736"/>
        <c:axId val="489513912"/>
      </c:barChart>
      <c:catAx>
        <c:axId val="48951273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489513912"/>
        <c:crosses val="autoZero"/>
        <c:auto val="1"/>
        <c:lblAlgn val="ctr"/>
        <c:lblOffset val="100"/>
        <c:noMultiLvlLbl val="0"/>
      </c:catAx>
      <c:valAx>
        <c:axId val="489513912"/>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48951273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Arkusz1!$B$1</c:f>
              <c:strCache>
                <c:ptCount val="1"/>
                <c:pt idx="0">
                  <c:v>Seria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Arkusz1!$A$2:$A$8</c:f>
              <c:strCache>
                <c:ptCount val="7"/>
                <c:pt idx="0">
                  <c:v>Wodociąg publiczny Osówiec</c:v>
                </c:pt>
                <c:pt idx="1">
                  <c:v>Wodociąg publiczny Sicienko</c:v>
                </c:pt>
                <c:pt idx="2">
                  <c:v>Wodociąg publiczny Trzemiętowo</c:v>
                </c:pt>
                <c:pt idx="3">
                  <c:v>Wodociąg publiczny Wojnowo</c:v>
                </c:pt>
                <c:pt idx="4">
                  <c:v>Wodociąg publiczny Kruszyn</c:v>
                </c:pt>
                <c:pt idx="5">
                  <c:v>Wodociąg publiczny Teresin</c:v>
                </c:pt>
                <c:pt idx="6">
                  <c:v>Razem</c:v>
                </c:pt>
              </c:strCache>
            </c:strRef>
          </c:cat>
          <c:val>
            <c:numRef>
              <c:f>Arkusz1!$B$2:$B$8</c:f>
              <c:numCache>
                <c:formatCode>General</c:formatCode>
                <c:ptCount val="7"/>
                <c:pt idx="0">
                  <c:v>478.05</c:v>
                </c:pt>
                <c:pt idx="1">
                  <c:v>198</c:v>
                </c:pt>
                <c:pt idx="2">
                  <c:v>206</c:v>
                </c:pt>
                <c:pt idx="3">
                  <c:v>223.5</c:v>
                </c:pt>
                <c:pt idx="4">
                  <c:v>25</c:v>
                </c:pt>
                <c:pt idx="5">
                  <c:v>30</c:v>
                </c:pt>
              </c:numCache>
            </c:numRef>
          </c:val>
          <c:extLst>
            <c:ext xmlns:c16="http://schemas.microsoft.com/office/drawing/2014/chart" uri="{C3380CC4-5D6E-409C-BE32-E72D297353CC}">
              <c16:uniqueId val="{00000000-239A-455E-BCBF-7EB3632B29BD}"/>
            </c:ext>
          </c:extLst>
        </c:ser>
        <c:ser>
          <c:idx val="1"/>
          <c:order val="1"/>
          <c:tx>
            <c:strRef>
              <c:f>Arkusz1!$C$1</c:f>
              <c:strCache>
                <c:ptCount val="1"/>
                <c:pt idx="0">
                  <c:v>Seria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Arkusz1!$A$2:$A$8</c:f>
              <c:strCache>
                <c:ptCount val="7"/>
                <c:pt idx="0">
                  <c:v>Wodociąg publiczny Osówiec</c:v>
                </c:pt>
                <c:pt idx="1">
                  <c:v>Wodociąg publiczny Sicienko</c:v>
                </c:pt>
                <c:pt idx="2">
                  <c:v>Wodociąg publiczny Trzemiętowo</c:v>
                </c:pt>
                <c:pt idx="3">
                  <c:v>Wodociąg publiczny Wojnowo</c:v>
                </c:pt>
                <c:pt idx="4">
                  <c:v>Wodociąg publiczny Kruszyn</c:v>
                </c:pt>
                <c:pt idx="5">
                  <c:v>Wodociąg publiczny Teresin</c:v>
                </c:pt>
                <c:pt idx="6">
                  <c:v>Razem</c:v>
                </c:pt>
              </c:strCache>
            </c:strRef>
          </c:cat>
          <c:val>
            <c:numRef>
              <c:f>Arkusz1!$C$2:$C$8</c:f>
              <c:numCache>
                <c:formatCode>General</c:formatCode>
                <c:ptCount val="7"/>
                <c:pt idx="6">
                  <c:v>1160.55</c:v>
                </c:pt>
              </c:numCache>
            </c:numRef>
          </c:val>
          <c:extLst>
            <c:ext xmlns:c16="http://schemas.microsoft.com/office/drawing/2014/chart" uri="{C3380CC4-5D6E-409C-BE32-E72D297353CC}">
              <c16:uniqueId val="{00000001-239A-455E-BCBF-7EB3632B29BD}"/>
            </c:ext>
          </c:extLst>
        </c:ser>
        <c:dLbls>
          <c:showLegendKey val="0"/>
          <c:showVal val="0"/>
          <c:showCatName val="0"/>
          <c:showSerName val="0"/>
          <c:showPercent val="0"/>
          <c:showBubbleSize val="0"/>
        </c:dLbls>
        <c:gapWidth val="206"/>
        <c:overlap val="96"/>
        <c:axId val="484920864"/>
        <c:axId val="484917336"/>
      </c:barChart>
      <c:catAx>
        <c:axId val="484920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484917336"/>
        <c:crosses val="autoZero"/>
        <c:auto val="1"/>
        <c:lblAlgn val="ctr"/>
        <c:lblOffset val="100"/>
        <c:noMultiLvlLbl val="0"/>
      </c:catAx>
      <c:valAx>
        <c:axId val="48491733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484920864"/>
        <c:crosses val="autoZero"/>
        <c:crossBetween val="between"/>
        <c:majorUnit val="100"/>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0407006415864684E-2"/>
          <c:y val="6.5308939323761014E-2"/>
          <c:w val="0.90413003062117259"/>
          <c:h val="0.7012450208429829"/>
        </c:manualLayout>
      </c:layout>
      <c:barChart>
        <c:barDir val="col"/>
        <c:grouping val="clustered"/>
        <c:varyColors val="0"/>
        <c:ser>
          <c:idx val="0"/>
          <c:order val="0"/>
          <c:tx>
            <c:strRef>
              <c:f>Arkusz1!$B$1</c:f>
              <c:strCache>
                <c:ptCount val="1"/>
                <c:pt idx="0">
                  <c:v>Kolumna1</c:v>
                </c:pt>
              </c:strCache>
            </c:strRef>
          </c:tx>
          <c:spPr>
            <a:solidFill>
              <a:schemeClr val="accent1"/>
            </a:solidFill>
            <a:ln>
              <a:noFill/>
            </a:ln>
            <a:effectLst/>
          </c:spPr>
          <c:invertIfNegative val="0"/>
          <c:cat>
            <c:strRef>
              <c:f>Arkusz1!$A$2:$A$5</c:f>
              <c:strCache>
                <c:ptCount val="4"/>
                <c:pt idx="0">
                  <c:v>Oczyszczalnia Wojnowo</c:v>
                </c:pt>
                <c:pt idx="1">
                  <c:v>Oczyszczalnia Bydgoszcz</c:v>
                </c:pt>
                <c:pt idx="2">
                  <c:v>Oczyszczalnia Nakło</c:v>
                </c:pt>
                <c:pt idx="3">
                  <c:v>Razem</c:v>
                </c:pt>
              </c:strCache>
            </c:strRef>
          </c:cat>
          <c:val>
            <c:numRef>
              <c:f>Arkusz1!$B$2:$B$5</c:f>
              <c:numCache>
                <c:formatCode>General</c:formatCode>
                <c:ptCount val="4"/>
              </c:numCache>
            </c:numRef>
          </c:val>
          <c:extLst>
            <c:ext xmlns:c16="http://schemas.microsoft.com/office/drawing/2014/chart" uri="{C3380CC4-5D6E-409C-BE32-E72D297353CC}">
              <c16:uniqueId val="{00000000-F441-401A-8AC6-53612FCA3424}"/>
            </c:ext>
          </c:extLst>
        </c:ser>
        <c:ser>
          <c:idx val="1"/>
          <c:order val="1"/>
          <c:tx>
            <c:strRef>
              <c:f>Arkusz1!$C$1</c:f>
              <c:strCache>
                <c:ptCount val="1"/>
                <c:pt idx="0">
                  <c:v>Seria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Arkusz1!$A$2:$A$5</c:f>
              <c:strCache>
                <c:ptCount val="4"/>
                <c:pt idx="0">
                  <c:v>Oczyszczalnia Wojnowo</c:v>
                </c:pt>
                <c:pt idx="1">
                  <c:v>Oczyszczalnia Bydgoszcz</c:v>
                </c:pt>
                <c:pt idx="2">
                  <c:v>Oczyszczalnia Nakło</c:v>
                </c:pt>
                <c:pt idx="3">
                  <c:v>Razem</c:v>
                </c:pt>
              </c:strCache>
            </c:strRef>
          </c:cat>
          <c:val>
            <c:numRef>
              <c:f>Arkusz1!$C$2:$C$5</c:f>
              <c:numCache>
                <c:formatCode>General</c:formatCode>
                <c:ptCount val="4"/>
                <c:pt idx="0">
                  <c:v>6</c:v>
                </c:pt>
                <c:pt idx="1">
                  <c:v>73</c:v>
                </c:pt>
                <c:pt idx="2">
                  <c:v>2</c:v>
                </c:pt>
              </c:numCache>
            </c:numRef>
          </c:val>
          <c:extLst>
            <c:ext xmlns:c16="http://schemas.microsoft.com/office/drawing/2014/chart" uri="{C3380CC4-5D6E-409C-BE32-E72D297353CC}">
              <c16:uniqueId val="{00000001-F441-401A-8AC6-53612FCA3424}"/>
            </c:ext>
          </c:extLst>
        </c:ser>
        <c:ser>
          <c:idx val="2"/>
          <c:order val="2"/>
          <c:tx>
            <c:strRef>
              <c:f>Arkusz1!$D$1</c:f>
              <c:strCache>
                <c:ptCount val="1"/>
                <c:pt idx="0">
                  <c:v>Seria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Arkusz1!$A$2:$A$5</c:f>
              <c:strCache>
                <c:ptCount val="4"/>
                <c:pt idx="0">
                  <c:v>Oczyszczalnia Wojnowo</c:v>
                </c:pt>
                <c:pt idx="1">
                  <c:v>Oczyszczalnia Bydgoszcz</c:v>
                </c:pt>
                <c:pt idx="2">
                  <c:v>Oczyszczalnia Nakło</c:v>
                </c:pt>
                <c:pt idx="3">
                  <c:v>Razem</c:v>
                </c:pt>
              </c:strCache>
            </c:strRef>
          </c:cat>
          <c:val>
            <c:numRef>
              <c:f>Arkusz1!$D$2:$D$5</c:f>
              <c:numCache>
                <c:formatCode>General</c:formatCode>
                <c:ptCount val="4"/>
                <c:pt idx="3">
                  <c:v>81</c:v>
                </c:pt>
              </c:numCache>
            </c:numRef>
          </c:val>
          <c:extLst>
            <c:ext xmlns:c16="http://schemas.microsoft.com/office/drawing/2014/chart" uri="{C3380CC4-5D6E-409C-BE32-E72D297353CC}">
              <c16:uniqueId val="{00000002-F441-401A-8AC6-53612FCA3424}"/>
            </c:ext>
          </c:extLst>
        </c:ser>
        <c:dLbls>
          <c:showLegendKey val="0"/>
          <c:showVal val="0"/>
          <c:showCatName val="0"/>
          <c:showSerName val="0"/>
          <c:showPercent val="0"/>
          <c:showBubbleSize val="0"/>
        </c:dLbls>
        <c:gapWidth val="433"/>
        <c:overlap val="100"/>
        <c:axId val="373025376"/>
        <c:axId val="469206200"/>
      </c:barChart>
      <c:catAx>
        <c:axId val="373025376"/>
        <c:scaling>
          <c:orientation val="minMax"/>
        </c:scaling>
        <c:delete val="0"/>
        <c:axPos val="b"/>
        <c:numFmt formatCode="General" sourceLinked="0"/>
        <c:majorTickMark val="none"/>
        <c:minorTickMark val="none"/>
        <c:tickLblPos val="low"/>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469206200"/>
        <c:crosses val="autoZero"/>
        <c:auto val="1"/>
        <c:lblAlgn val="ctr"/>
        <c:lblOffset val="100"/>
        <c:noMultiLvlLbl val="0"/>
      </c:catAx>
      <c:valAx>
        <c:axId val="469206200"/>
        <c:scaling>
          <c:orientation val="minMax"/>
        </c:scaling>
        <c:delete val="0"/>
        <c:axPos val="l"/>
        <c:majorGridlines>
          <c:spPr>
            <a:ln w="9525" cap="flat" cmpd="sng" algn="ctr">
              <a:noFill/>
              <a:prstDash val="solid"/>
              <a:round/>
            </a:ln>
            <a:effectLst/>
          </c:spPr>
        </c:majorGridlines>
        <c:numFmt formatCode="General" sourceLinked="1"/>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3025376"/>
        <c:crossesAt val="1"/>
        <c:crossBetween val="between"/>
      </c:valAx>
      <c:spPr>
        <a:noFill/>
        <a:ln>
          <a:noFill/>
        </a:ln>
        <a:effectLst/>
      </c:spPr>
    </c:plotArea>
    <c:plotVisOnly val="1"/>
    <c:dispBlanksAs val="gap"/>
    <c:showDLblsOverMax val="0"/>
  </c:chart>
  <c:spPr>
    <a:noFill/>
    <a:ln w="9525" cap="flat" cmpd="sng" algn="ctr">
      <a:noFill/>
      <a:prstDash val="solid"/>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0407006415864684E-2"/>
          <c:y val="6.5308939323761014E-2"/>
          <c:w val="0.90413003062117259"/>
          <c:h val="0.7012450208429829"/>
        </c:manualLayout>
      </c:layout>
      <c:barChart>
        <c:barDir val="col"/>
        <c:grouping val="clustered"/>
        <c:varyColors val="0"/>
        <c:ser>
          <c:idx val="0"/>
          <c:order val="0"/>
          <c:tx>
            <c:strRef>
              <c:f>Arkusz1!$B$1</c:f>
              <c:strCache>
                <c:ptCount val="1"/>
                <c:pt idx="0">
                  <c:v>Kolumna1</c:v>
                </c:pt>
              </c:strCache>
            </c:strRef>
          </c:tx>
          <c:spPr>
            <a:solidFill>
              <a:schemeClr val="accent1"/>
            </a:solidFill>
            <a:ln>
              <a:noFill/>
            </a:ln>
            <a:effectLst/>
          </c:spPr>
          <c:invertIfNegative val="0"/>
          <c:cat>
            <c:strRef>
              <c:f>Arkusz1!$A$2:$A$5</c:f>
              <c:strCache>
                <c:ptCount val="4"/>
                <c:pt idx="0">
                  <c:v>Oczyszczalnia Wojnowo</c:v>
                </c:pt>
                <c:pt idx="1">
                  <c:v>Oczyszczalnia Bydgoszcz</c:v>
                </c:pt>
                <c:pt idx="2">
                  <c:v>Oczyszczalnia Nakło</c:v>
                </c:pt>
                <c:pt idx="3">
                  <c:v>Razem</c:v>
                </c:pt>
              </c:strCache>
            </c:strRef>
          </c:cat>
          <c:val>
            <c:numRef>
              <c:f>Arkusz1!$B$2:$B$5</c:f>
              <c:numCache>
                <c:formatCode>General</c:formatCode>
                <c:ptCount val="4"/>
              </c:numCache>
            </c:numRef>
          </c:val>
          <c:extLst>
            <c:ext xmlns:c16="http://schemas.microsoft.com/office/drawing/2014/chart" uri="{C3380CC4-5D6E-409C-BE32-E72D297353CC}">
              <c16:uniqueId val="{00000000-716E-4667-8233-200327409B25}"/>
            </c:ext>
          </c:extLst>
        </c:ser>
        <c:ser>
          <c:idx val="1"/>
          <c:order val="1"/>
          <c:tx>
            <c:strRef>
              <c:f>Arkusz1!$C$1</c:f>
              <c:strCache>
                <c:ptCount val="1"/>
                <c:pt idx="0">
                  <c:v>Seria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Arkusz1!$A$2:$A$5</c:f>
              <c:strCache>
                <c:ptCount val="4"/>
                <c:pt idx="0">
                  <c:v>Oczyszczalnia Wojnowo</c:v>
                </c:pt>
                <c:pt idx="1">
                  <c:v>Oczyszczalnia Bydgoszcz</c:v>
                </c:pt>
                <c:pt idx="2">
                  <c:v>Oczyszczalnia Nakło</c:v>
                </c:pt>
                <c:pt idx="3">
                  <c:v>Razem</c:v>
                </c:pt>
              </c:strCache>
            </c:strRef>
          </c:cat>
          <c:val>
            <c:numRef>
              <c:f>Arkusz1!$C$2:$C$5</c:f>
              <c:numCache>
                <c:formatCode>General</c:formatCode>
                <c:ptCount val="4"/>
                <c:pt idx="0">
                  <c:v>28.5</c:v>
                </c:pt>
                <c:pt idx="1">
                  <c:v>584.5</c:v>
                </c:pt>
                <c:pt idx="2">
                  <c:v>29</c:v>
                </c:pt>
              </c:numCache>
            </c:numRef>
          </c:val>
          <c:extLst>
            <c:ext xmlns:c16="http://schemas.microsoft.com/office/drawing/2014/chart" uri="{C3380CC4-5D6E-409C-BE32-E72D297353CC}">
              <c16:uniqueId val="{00000001-716E-4667-8233-200327409B25}"/>
            </c:ext>
          </c:extLst>
        </c:ser>
        <c:ser>
          <c:idx val="2"/>
          <c:order val="2"/>
          <c:tx>
            <c:strRef>
              <c:f>Arkusz1!$D$1</c:f>
              <c:strCache>
                <c:ptCount val="1"/>
                <c:pt idx="0">
                  <c:v>Seria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Arkusz1!$A$2:$A$5</c:f>
              <c:strCache>
                <c:ptCount val="4"/>
                <c:pt idx="0">
                  <c:v>Oczyszczalnia Wojnowo</c:v>
                </c:pt>
                <c:pt idx="1">
                  <c:v>Oczyszczalnia Bydgoszcz</c:v>
                </c:pt>
                <c:pt idx="2">
                  <c:v>Oczyszczalnia Nakło</c:v>
                </c:pt>
                <c:pt idx="3">
                  <c:v>Razem</c:v>
                </c:pt>
              </c:strCache>
            </c:strRef>
          </c:cat>
          <c:val>
            <c:numRef>
              <c:f>Arkusz1!$D$2:$D$5</c:f>
              <c:numCache>
                <c:formatCode>General</c:formatCode>
                <c:ptCount val="4"/>
                <c:pt idx="3">
                  <c:v>642</c:v>
                </c:pt>
              </c:numCache>
            </c:numRef>
          </c:val>
          <c:extLst>
            <c:ext xmlns:c16="http://schemas.microsoft.com/office/drawing/2014/chart" uri="{C3380CC4-5D6E-409C-BE32-E72D297353CC}">
              <c16:uniqueId val="{00000002-716E-4667-8233-200327409B25}"/>
            </c:ext>
          </c:extLst>
        </c:ser>
        <c:dLbls>
          <c:showLegendKey val="0"/>
          <c:showVal val="0"/>
          <c:showCatName val="0"/>
          <c:showSerName val="0"/>
          <c:showPercent val="0"/>
          <c:showBubbleSize val="0"/>
        </c:dLbls>
        <c:gapWidth val="433"/>
        <c:overlap val="100"/>
        <c:axId val="429771368"/>
        <c:axId val="429770584"/>
      </c:barChart>
      <c:catAx>
        <c:axId val="429771368"/>
        <c:scaling>
          <c:orientation val="minMax"/>
        </c:scaling>
        <c:delete val="0"/>
        <c:axPos val="b"/>
        <c:numFmt formatCode="General" sourceLinked="0"/>
        <c:majorTickMark val="none"/>
        <c:minorTickMark val="none"/>
        <c:tickLblPos val="low"/>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429770584"/>
        <c:crosses val="autoZero"/>
        <c:auto val="1"/>
        <c:lblAlgn val="ctr"/>
        <c:lblOffset val="100"/>
        <c:noMultiLvlLbl val="0"/>
      </c:catAx>
      <c:valAx>
        <c:axId val="429770584"/>
        <c:scaling>
          <c:orientation val="minMax"/>
        </c:scaling>
        <c:delete val="0"/>
        <c:axPos val="l"/>
        <c:majorGridlines>
          <c:spPr>
            <a:ln w="9525" cap="flat" cmpd="sng" algn="ctr">
              <a:noFill/>
              <a:prstDash val="solid"/>
              <a:round/>
            </a:ln>
            <a:effectLst/>
          </c:spPr>
        </c:majorGridlines>
        <c:numFmt formatCode="General" sourceLinked="1"/>
        <c:majorTickMark val="out"/>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429771368"/>
        <c:crossesAt val="1"/>
        <c:crossBetween val="between"/>
      </c:valAx>
      <c:spPr>
        <a:noFill/>
        <a:ln>
          <a:noFill/>
        </a:ln>
        <a:effectLst/>
      </c:spPr>
    </c:plotArea>
    <c:plotVisOnly val="1"/>
    <c:dispBlanksAs val="gap"/>
    <c:showDLblsOverMax val="0"/>
  </c:chart>
  <c:spPr>
    <a:noFill/>
    <a:ln w="9525" cap="flat" cmpd="sng" algn="ctr">
      <a:noFill/>
      <a:prstDash val="solid"/>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7858567459448324E-2"/>
          <c:y val="9.1580114985626779E-2"/>
          <c:w val="0.88671331896104433"/>
          <c:h val="0.63926540432445988"/>
        </c:manualLayout>
      </c:layout>
      <c:pie3DChart>
        <c:varyColors val="1"/>
        <c:ser>
          <c:idx val="0"/>
          <c:order val="0"/>
          <c:tx>
            <c:strRef>
              <c:f>Arkusz1!$B$1</c:f>
              <c:strCache>
                <c:ptCount val="1"/>
                <c:pt idx="0">
                  <c:v>Sprzedaż</c:v>
                </c:pt>
              </c:strCache>
            </c:strRef>
          </c:tx>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1-F59B-47A2-A412-1A513B5502D4}"/>
              </c:ext>
            </c:extLst>
          </c:dPt>
          <c:dPt>
            <c:idx val="1"/>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3-F59B-47A2-A412-1A513B5502D4}"/>
              </c:ext>
            </c:extLst>
          </c:dPt>
          <c:dPt>
            <c:idx val="2"/>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5-F59B-47A2-A412-1A513B5502D4}"/>
              </c:ext>
            </c:extLst>
          </c:dPt>
          <c:dPt>
            <c:idx val="3"/>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7-F59B-47A2-A412-1A513B5502D4}"/>
              </c:ext>
            </c:extLst>
          </c:dPt>
          <c:dPt>
            <c:idx val="4"/>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9-F59B-47A2-A412-1A513B5502D4}"/>
              </c:ext>
            </c:extLst>
          </c:dPt>
          <c:dPt>
            <c:idx val="5"/>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B-F59B-47A2-A412-1A513B5502D4}"/>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1"/>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Arkusz1!$A$2:$A$7</c:f>
              <c:strCache>
                <c:ptCount val="6"/>
                <c:pt idx="0">
                  <c:v>Wodociąg publiczny Sicienko</c:v>
                </c:pt>
                <c:pt idx="1">
                  <c:v>Wodociąg publiczny Trzemiętowo</c:v>
                </c:pt>
                <c:pt idx="2">
                  <c:v>Wodociąg publiczny Kruszyn</c:v>
                </c:pt>
                <c:pt idx="3">
                  <c:v>Wodociąg publiczny Osówiec</c:v>
                </c:pt>
                <c:pt idx="4">
                  <c:v>Wodociąg publiczny Wojnowo</c:v>
                </c:pt>
                <c:pt idx="5">
                  <c:v>Wodociąg publiczny Teresin</c:v>
                </c:pt>
              </c:strCache>
            </c:strRef>
          </c:cat>
          <c:val>
            <c:numRef>
              <c:f>Arkusz1!$B$2:$B$7</c:f>
              <c:numCache>
                <c:formatCode>General</c:formatCode>
                <c:ptCount val="6"/>
                <c:pt idx="0">
                  <c:v>1970</c:v>
                </c:pt>
                <c:pt idx="1">
                  <c:v>2053</c:v>
                </c:pt>
                <c:pt idx="2">
                  <c:v>845</c:v>
                </c:pt>
                <c:pt idx="3">
                  <c:v>3537</c:v>
                </c:pt>
                <c:pt idx="4">
                  <c:v>933</c:v>
                </c:pt>
                <c:pt idx="5">
                  <c:v>407</c:v>
                </c:pt>
              </c:numCache>
            </c:numRef>
          </c:val>
          <c:extLst>
            <c:ext xmlns:c16="http://schemas.microsoft.com/office/drawing/2014/chart" uri="{C3380CC4-5D6E-409C-BE32-E72D297353CC}">
              <c16:uniqueId val="{0000000C-F59B-47A2-A412-1A513B5502D4}"/>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legend>
    <c:plotVisOnly val="1"/>
    <c:dispBlanksAs val="zero"/>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ln>
                  <a:noFill/>
                </a:ln>
                <a:solidFill>
                  <a:schemeClr val="tx1">
                    <a:lumMod val="65000"/>
                    <a:lumOff val="35000"/>
                  </a:schemeClr>
                </a:solidFill>
                <a:latin typeface="+mn-lt"/>
                <a:ea typeface="+mn-ea"/>
                <a:cs typeface="+mn-cs"/>
              </a:defRPr>
            </a:pPr>
            <a:r>
              <a:rPr lang="en-US"/>
              <a:t>Ilość Decyzji</a:t>
            </a:r>
            <a:r>
              <a:rPr lang="pl-PL"/>
              <a:t> w roku 2021</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ln>
                <a:noFill/>
              </a:ln>
              <a:solidFill>
                <a:schemeClr val="tx1">
                  <a:lumMod val="65000"/>
                  <a:lumOff val="35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Arkusz1!$C$2</c:f>
              <c:strCache>
                <c:ptCount val="1"/>
                <c:pt idx="0">
                  <c:v>Ilość Decyzji</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CD79-4F39-9F6A-4DE53A4C2561}"/>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CD79-4F39-9F6A-4DE53A4C2561}"/>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ln>
                      <a:noFill/>
                    </a:ln>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Arkusz1!$B$3:$B$4</c:f>
              <c:strCache>
                <c:ptCount val="2"/>
                <c:pt idx="0">
                  <c:v>Decyzje o ustaleniu lokalizacji inwestycji</c:v>
                </c:pt>
                <c:pt idx="1">
                  <c:v>Decyzje o warunkach zabudowy</c:v>
                </c:pt>
              </c:strCache>
            </c:strRef>
          </c:cat>
          <c:val>
            <c:numRef>
              <c:f>Arkusz1!$C$3:$C$4</c:f>
              <c:numCache>
                <c:formatCode>General</c:formatCode>
                <c:ptCount val="2"/>
                <c:pt idx="0">
                  <c:v>72</c:v>
                </c:pt>
                <c:pt idx="1">
                  <c:v>353</c:v>
                </c:pt>
              </c:numCache>
            </c:numRef>
          </c:val>
          <c:extLst>
            <c:ext xmlns:c16="http://schemas.microsoft.com/office/drawing/2014/chart" uri="{C3380CC4-5D6E-409C-BE32-E72D297353CC}">
              <c16:uniqueId val="{00000004-CD79-4F39-9F6A-4DE53A4C2561}"/>
            </c:ext>
          </c:extLst>
        </c:ser>
        <c:dLbls>
          <c:dLblPos val="outEnd"/>
          <c:showLegendKey val="0"/>
          <c:showVal val="1"/>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ln>
                <a:noFill/>
              </a:ln>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n>
            <a:noFill/>
          </a:ln>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2"/>
                </a:solidFill>
                <a:latin typeface="Times New Roman" panose="02020603050405020304" pitchFamily="18" charset="0"/>
                <a:ea typeface="+mn-ea"/>
                <a:cs typeface="Times New Roman" panose="02020603050405020304" pitchFamily="18" charset="0"/>
              </a:defRPr>
            </a:pPr>
            <a:r>
              <a:rPr lang="pl-PL" sz="1600">
                <a:latin typeface="Times New Roman" panose="02020603050405020304" pitchFamily="18" charset="0"/>
                <a:cs typeface="Times New Roman" panose="02020603050405020304" pitchFamily="18" charset="0"/>
              </a:rPr>
              <a:t>Struktura</a:t>
            </a:r>
            <a:r>
              <a:rPr lang="pl-PL" sz="1600" baseline="0">
                <a:latin typeface="Times New Roman" panose="02020603050405020304" pitchFamily="18" charset="0"/>
                <a:cs typeface="Times New Roman" panose="02020603050405020304" pitchFamily="18" charset="0"/>
              </a:rPr>
              <a:t> zrealizowanych w 2021 roku dotacji       i środków unijnych</a:t>
            </a:r>
            <a:endParaRPr lang="pl-PL" sz="1600">
              <a:latin typeface="Times New Roman" panose="02020603050405020304" pitchFamily="18" charset="0"/>
              <a:cs typeface="Times New Roman" panose="02020603050405020304" pitchFamily="18" charset="0"/>
            </a:endParaRPr>
          </a:p>
        </c:rich>
      </c:tx>
      <c:layout>
        <c:manualLayout>
          <c:xMode val="edge"/>
          <c:yMode val="edge"/>
          <c:x val="0.12895346678559946"/>
          <c:y val="2.2116903633491312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0350776308223117"/>
          <c:y val="0.19973115366435712"/>
          <c:w val="0.73548016101207592"/>
          <c:h val="0.58341084377629959"/>
        </c:manualLayout>
      </c:layout>
      <c:pie3DChart>
        <c:varyColors val="1"/>
        <c:ser>
          <c:idx val="0"/>
          <c:order val="0"/>
          <c:explosion val="6"/>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c:ext xmlns:c16="http://schemas.microsoft.com/office/drawing/2014/chart" uri="{C3380CC4-5D6E-409C-BE32-E72D297353CC}">
                <c16:uniqueId val="{00000001-F39D-44A1-92B2-C004DDED8C15}"/>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c:ext xmlns:c16="http://schemas.microsoft.com/office/drawing/2014/chart" uri="{C3380CC4-5D6E-409C-BE32-E72D297353CC}">
                <c16:uniqueId val="{00000003-F39D-44A1-92B2-C004DDED8C15}"/>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c:ext xmlns:c16="http://schemas.microsoft.com/office/drawing/2014/chart" uri="{C3380CC4-5D6E-409C-BE32-E72D297353CC}">
                <c16:uniqueId val="{00000005-F39D-44A1-92B2-C004DDED8C15}"/>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c:ext xmlns:c16="http://schemas.microsoft.com/office/drawing/2014/chart" uri="{C3380CC4-5D6E-409C-BE32-E72D297353CC}">
                <c16:uniqueId val="{00000007-F39D-44A1-92B2-C004DDED8C15}"/>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sp3d/>
            </c:spPr>
            <c:extLst>
              <c:ext xmlns:c16="http://schemas.microsoft.com/office/drawing/2014/chart" uri="{C3380CC4-5D6E-409C-BE32-E72D297353CC}">
                <c16:uniqueId val="{00000009-F39D-44A1-92B2-C004DDED8C15}"/>
              </c:ext>
            </c:extLst>
          </c:dPt>
          <c:dLbls>
            <c:dLbl>
              <c:idx val="0"/>
              <c:layout>
                <c:manualLayout>
                  <c:x val="-0.19781483611270853"/>
                  <c:y val="-0.15353961794307197"/>
                </c:manualLayout>
              </c:layout>
              <c:spPr>
                <a:noFill/>
                <a:ln>
                  <a:noFill/>
                </a:ln>
                <a:effectLst/>
              </c:spPr>
              <c:txPr>
                <a:bodyPr rot="0" spcFirstLastPara="1" vertOverflow="ellipsis" vert="horz" wrap="square" lIns="38100" tIns="19050" rIns="38100" bIns="19050" anchor="ctr" anchorCtr="1">
                  <a:noAutofit/>
                </a:bodyPr>
                <a:lstStyle/>
                <a:p>
                  <a:pPr>
                    <a:defRPr sz="105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9.1431857389304205E-2"/>
                      <c:h val="6.2957540263543194E-2"/>
                    </c:manualLayout>
                  </c15:layout>
                </c:ext>
                <c:ext xmlns:c16="http://schemas.microsoft.com/office/drawing/2014/chart" uri="{C3380CC4-5D6E-409C-BE32-E72D297353CC}">
                  <c16:uniqueId val="{00000001-F39D-44A1-92B2-C004DDED8C15}"/>
                </c:ext>
              </c:extLst>
            </c:dLbl>
            <c:dLbl>
              <c:idx val="1"/>
              <c:layout>
                <c:manualLayout>
                  <c:x val="0.14965846060501781"/>
                  <c:y val="2.9371116311778744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39D-44A1-92B2-C004DDED8C15}"/>
                </c:ext>
              </c:extLst>
            </c:dLbl>
            <c:dLbl>
              <c:idx val="3"/>
              <c:layout>
                <c:manualLayout>
                  <c:x val="5.1172046564909694E-2"/>
                  <c:y val="7.2931370401540213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F39D-44A1-92B2-C004DDED8C15}"/>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showLegendKey val="0"/>
            <c:showVal val="0"/>
            <c:showCatName val="0"/>
            <c:showSerName val="0"/>
            <c:showPercent val="1"/>
            <c:showBubbleSize val="0"/>
            <c:showLeaderLines val="0"/>
            <c:extLst>
              <c:ext xmlns:c15="http://schemas.microsoft.com/office/drawing/2012/chart" uri="{CE6537A1-D6FC-4f65-9D91-7224C49458BB}"/>
            </c:extLst>
          </c:dLbls>
          <c:cat>
            <c:strRef>
              <c:f>Arkusz6!$A$1:$A$5</c:f>
              <c:strCache>
                <c:ptCount val="5"/>
                <c:pt idx="0">
                  <c:v>zadania zlecone</c:v>
                </c:pt>
                <c:pt idx="1">
                  <c:v>zadania własne</c:v>
                </c:pt>
                <c:pt idx="2">
                  <c:v>porozumienia</c:v>
                </c:pt>
                <c:pt idx="3">
                  <c:v>środki unijne</c:v>
                </c:pt>
                <c:pt idx="4">
                  <c:v>pozostałe środki</c:v>
                </c:pt>
              </c:strCache>
            </c:strRef>
          </c:cat>
          <c:val>
            <c:numRef>
              <c:f>Arkusz6!$B$1:$B$5</c:f>
              <c:numCache>
                <c:formatCode>#,##0.00</c:formatCode>
                <c:ptCount val="5"/>
                <c:pt idx="0">
                  <c:v>18124435.859999999</c:v>
                </c:pt>
                <c:pt idx="1">
                  <c:v>1107778.1399999999</c:v>
                </c:pt>
                <c:pt idx="2">
                  <c:v>216722.48</c:v>
                </c:pt>
                <c:pt idx="3">
                  <c:v>2253780</c:v>
                </c:pt>
                <c:pt idx="4">
                  <c:v>8496246.4199999999</c:v>
                </c:pt>
              </c:numCache>
            </c:numRef>
          </c:val>
          <c:extLst>
            <c:ext xmlns:c16="http://schemas.microsoft.com/office/drawing/2014/chart" uri="{C3380CC4-5D6E-409C-BE32-E72D297353CC}">
              <c16:uniqueId val="{0000000A-F39D-44A1-92B2-C004DDED8C15}"/>
            </c:ext>
          </c:extLst>
        </c:ser>
        <c:dLbls>
          <c:showLegendKey val="0"/>
          <c:showVal val="1"/>
          <c:showCatName val="0"/>
          <c:showSerName val="0"/>
          <c:showPercent val="0"/>
          <c:showBubbleSize val="0"/>
          <c:showLeaderLines val="0"/>
        </c:dLbls>
      </c:pie3DChart>
      <c:spPr>
        <a:noFill/>
        <a:ln>
          <a:noFill/>
        </a:ln>
        <a:effectLst/>
      </c:spPr>
    </c:plotArea>
    <c:legend>
      <c:legendPos val="b"/>
      <c:layout>
        <c:manualLayout>
          <c:xMode val="edge"/>
          <c:yMode val="edge"/>
          <c:x val="3.1598574617505759E-2"/>
          <c:y val="0.81814413022676713"/>
          <c:w val="0.93220232462316577"/>
          <c:h val="0.16289851396686689"/>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6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1600" b="1">
                <a:latin typeface="Times New Roman" panose="02020603050405020304" pitchFamily="18" charset="0"/>
                <a:cs typeface="Times New Roman" panose="02020603050405020304" pitchFamily="18" charset="0"/>
              </a:rPr>
              <a:t>S</a:t>
            </a:r>
            <a:r>
              <a:rPr lang="pl-PL" sz="1600" b="1">
                <a:latin typeface="Times New Roman" panose="02020603050405020304" pitchFamily="18" charset="0"/>
                <a:cs typeface="Times New Roman" panose="02020603050405020304" pitchFamily="18" charset="0"/>
              </a:rPr>
              <a:t>truktura wydatków budżetowych w 2021 roku</a:t>
            </a:r>
            <a:endParaRPr lang="en-US" sz="1600" b="1">
              <a:latin typeface="Times New Roman" panose="02020603050405020304" pitchFamily="18" charset="0"/>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lgn="ctr">
            <a:defRPr sz="1600" b="1"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manualLayout>
          <c:layoutTarget val="inner"/>
          <c:xMode val="edge"/>
          <c:yMode val="edge"/>
          <c:x val="0.14861269219477782"/>
          <c:y val="0.13226455803194093"/>
          <c:w val="0.82690205460544475"/>
          <c:h val="0.6772601094354731"/>
        </c:manualLayout>
      </c:layout>
      <c:barChart>
        <c:barDir val="col"/>
        <c:grouping val="clustered"/>
        <c:varyColors val="0"/>
        <c:ser>
          <c:idx val="0"/>
          <c:order val="0"/>
          <c:tx>
            <c:strRef>
              <c:f>Arkusz8!$A$1</c:f>
              <c:strCache>
                <c:ptCount val="1"/>
                <c:pt idx="0">
                  <c:v>Pomoc społ.</c:v>
                </c:pt>
              </c:strCache>
            </c:strRef>
          </c:tx>
          <c:spPr>
            <a:solidFill>
              <a:schemeClr val="accent1"/>
            </a:solidFill>
            <a:ln>
              <a:noFill/>
            </a:ln>
            <a:effectLst/>
          </c:spPr>
          <c:invertIfNegative val="0"/>
          <c:val>
            <c:numRef>
              <c:f>Arkusz8!$B$1</c:f>
              <c:numCache>
                <c:formatCode>#,##0.00</c:formatCode>
                <c:ptCount val="1"/>
                <c:pt idx="0">
                  <c:v>19299565.940000001</c:v>
                </c:pt>
              </c:numCache>
            </c:numRef>
          </c:val>
          <c:extLst>
            <c:ext xmlns:c16="http://schemas.microsoft.com/office/drawing/2014/chart" uri="{C3380CC4-5D6E-409C-BE32-E72D297353CC}">
              <c16:uniqueId val="{00000000-42EE-4DCB-BA38-A4A08325DD90}"/>
            </c:ext>
          </c:extLst>
        </c:ser>
        <c:ser>
          <c:idx val="1"/>
          <c:order val="1"/>
          <c:tx>
            <c:strRef>
              <c:f>Arkusz8!$A$2</c:f>
              <c:strCache>
                <c:ptCount val="1"/>
                <c:pt idx="0">
                  <c:v>Oświata</c:v>
                </c:pt>
              </c:strCache>
            </c:strRef>
          </c:tx>
          <c:spPr>
            <a:solidFill>
              <a:schemeClr val="accent2"/>
            </a:solidFill>
            <a:ln>
              <a:noFill/>
            </a:ln>
            <a:effectLst/>
          </c:spPr>
          <c:invertIfNegative val="0"/>
          <c:val>
            <c:numRef>
              <c:f>Arkusz8!$B$2</c:f>
              <c:numCache>
                <c:formatCode>#,##0.00</c:formatCode>
                <c:ptCount val="1"/>
                <c:pt idx="0">
                  <c:v>17662747.579999998</c:v>
                </c:pt>
              </c:numCache>
            </c:numRef>
          </c:val>
          <c:extLst>
            <c:ext xmlns:c16="http://schemas.microsoft.com/office/drawing/2014/chart" uri="{C3380CC4-5D6E-409C-BE32-E72D297353CC}">
              <c16:uniqueId val="{00000001-42EE-4DCB-BA38-A4A08325DD90}"/>
            </c:ext>
          </c:extLst>
        </c:ser>
        <c:ser>
          <c:idx val="2"/>
          <c:order val="2"/>
          <c:tx>
            <c:strRef>
              <c:f>Arkusz8!$A$3</c:f>
              <c:strCache>
                <c:ptCount val="1"/>
                <c:pt idx="0">
                  <c:v>Ochr. środow.</c:v>
                </c:pt>
              </c:strCache>
            </c:strRef>
          </c:tx>
          <c:spPr>
            <a:solidFill>
              <a:schemeClr val="accent3"/>
            </a:solidFill>
            <a:ln>
              <a:noFill/>
            </a:ln>
            <a:effectLst/>
          </c:spPr>
          <c:invertIfNegative val="0"/>
          <c:val>
            <c:numRef>
              <c:f>Arkusz8!$B$3</c:f>
              <c:numCache>
                <c:formatCode>#,##0.00</c:formatCode>
                <c:ptCount val="1"/>
                <c:pt idx="0">
                  <c:v>13483638.310000001</c:v>
                </c:pt>
              </c:numCache>
            </c:numRef>
          </c:val>
          <c:extLst>
            <c:ext xmlns:c16="http://schemas.microsoft.com/office/drawing/2014/chart" uri="{C3380CC4-5D6E-409C-BE32-E72D297353CC}">
              <c16:uniqueId val="{00000002-42EE-4DCB-BA38-A4A08325DD90}"/>
            </c:ext>
          </c:extLst>
        </c:ser>
        <c:ser>
          <c:idx val="3"/>
          <c:order val="3"/>
          <c:tx>
            <c:strRef>
              <c:f>Arkusz8!$A$4</c:f>
              <c:strCache>
                <c:ptCount val="1"/>
                <c:pt idx="0">
                  <c:v>Drogi</c:v>
                </c:pt>
              </c:strCache>
            </c:strRef>
          </c:tx>
          <c:spPr>
            <a:solidFill>
              <a:schemeClr val="accent4"/>
            </a:solidFill>
            <a:ln>
              <a:noFill/>
            </a:ln>
            <a:effectLst/>
          </c:spPr>
          <c:invertIfNegative val="0"/>
          <c:val>
            <c:numRef>
              <c:f>Arkusz8!$B$4</c:f>
              <c:numCache>
                <c:formatCode>#,##0.00</c:formatCode>
                <c:ptCount val="1"/>
                <c:pt idx="0">
                  <c:v>7450531.8099999996</c:v>
                </c:pt>
              </c:numCache>
            </c:numRef>
          </c:val>
          <c:extLst>
            <c:ext xmlns:c16="http://schemas.microsoft.com/office/drawing/2014/chart" uri="{C3380CC4-5D6E-409C-BE32-E72D297353CC}">
              <c16:uniqueId val="{00000003-42EE-4DCB-BA38-A4A08325DD90}"/>
            </c:ext>
          </c:extLst>
        </c:ser>
        <c:ser>
          <c:idx val="4"/>
          <c:order val="4"/>
          <c:tx>
            <c:strRef>
              <c:f>Arkusz8!$A$5</c:f>
              <c:strCache>
                <c:ptCount val="1"/>
                <c:pt idx="0">
                  <c:v>Gops. mieszkan.</c:v>
                </c:pt>
              </c:strCache>
            </c:strRef>
          </c:tx>
          <c:spPr>
            <a:solidFill>
              <a:schemeClr val="accent5"/>
            </a:solidFill>
            <a:ln>
              <a:noFill/>
            </a:ln>
            <a:effectLst/>
          </c:spPr>
          <c:invertIfNegative val="0"/>
          <c:val>
            <c:numRef>
              <c:f>Arkusz8!$B$5</c:f>
              <c:numCache>
                <c:formatCode>#,##0.00</c:formatCode>
                <c:ptCount val="1"/>
                <c:pt idx="0">
                  <c:v>5447281.8899999997</c:v>
                </c:pt>
              </c:numCache>
            </c:numRef>
          </c:val>
          <c:extLst>
            <c:ext xmlns:c16="http://schemas.microsoft.com/office/drawing/2014/chart" uri="{C3380CC4-5D6E-409C-BE32-E72D297353CC}">
              <c16:uniqueId val="{00000004-42EE-4DCB-BA38-A4A08325DD90}"/>
            </c:ext>
          </c:extLst>
        </c:ser>
        <c:ser>
          <c:idx val="5"/>
          <c:order val="5"/>
          <c:tx>
            <c:strRef>
              <c:f>Arkusz8!$A$6</c:f>
              <c:strCache>
                <c:ptCount val="1"/>
                <c:pt idx="0">
                  <c:v>Administracja</c:v>
                </c:pt>
              </c:strCache>
            </c:strRef>
          </c:tx>
          <c:spPr>
            <a:solidFill>
              <a:schemeClr val="accent6"/>
            </a:solidFill>
            <a:ln>
              <a:noFill/>
            </a:ln>
            <a:effectLst/>
          </c:spPr>
          <c:invertIfNegative val="0"/>
          <c:val>
            <c:numRef>
              <c:f>Arkusz8!$B$6</c:f>
              <c:numCache>
                <c:formatCode>#,##0.00</c:formatCode>
                <c:ptCount val="1"/>
                <c:pt idx="0">
                  <c:v>5146200.51</c:v>
                </c:pt>
              </c:numCache>
            </c:numRef>
          </c:val>
          <c:extLst>
            <c:ext xmlns:c16="http://schemas.microsoft.com/office/drawing/2014/chart" uri="{C3380CC4-5D6E-409C-BE32-E72D297353CC}">
              <c16:uniqueId val="{00000005-42EE-4DCB-BA38-A4A08325DD90}"/>
            </c:ext>
          </c:extLst>
        </c:ser>
        <c:ser>
          <c:idx val="6"/>
          <c:order val="6"/>
          <c:tx>
            <c:strRef>
              <c:f>Arkusz8!$A$7</c:f>
              <c:strCache>
                <c:ptCount val="1"/>
                <c:pt idx="0">
                  <c:v>Kultura i sport</c:v>
                </c:pt>
              </c:strCache>
            </c:strRef>
          </c:tx>
          <c:spPr>
            <a:solidFill>
              <a:schemeClr val="accent1">
                <a:lumMod val="60000"/>
              </a:schemeClr>
            </a:solidFill>
            <a:ln>
              <a:noFill/>
            </a:ln>
            <a:effectLst/>
          </c:spPr>
          <c:invertIfNegative val="0"/>
          <c:val>
            <c:numRef>
              <c:f>Arkusz8!$B$7</c:f>
              <c:numCache>
                <c:formatCode>#,##0.00</c:formatCode>
                <c:ptCount val="1"/>
                <c:pt idx="0">
                  <c:v>2002777.28</c:v>
                </c:pt>
              </c:numCache>
            </c:numRef>
          </c:val>
          <c:extLst>
            <c:ext xmlns:c16="http://schemas.microsoft.com/office/drawing/2014/chart" uri="{C3380CC4-5D6E-409C-BE32-E72D297353CC}">
              <c16:uniqueId val="{00000006-42EE-4DCB-BA38-A4A08325DD90}"/>
            </c:ext>
          </c:extLst>
        </c:ser>
        <c:ser>
          <c:idx val="7"/>
          <c:order val="7"/>
          <c:tx>
            <c:strRef>
              <c:f>Arkusz8!$A$8</c:f>
              <c:strCache>
                <c:ptCount val="1"/>
                <c:pt idx="0">
                  <c:v>Bezp. publiczne</c:v>
                </c:pt>
              </c:strCache>
            </c:strRef>
          </c:tx>
          <c:spPr>
            <a:solidFill>
              <a:schemeClr val="accent2">
                <a:lumMod val="60000"/>
              </a:schemeClr>
            </a:solidFill>
            <a:ln>
              <a:noFill/>
            </a:ln>
            <a:effectLst/>
          </c:spPr>
          <c:invertIfNegative val="0"/>
          <c:val>
            <c:numRef>
              <c:f>Arkusz8!$B$8</c:f>
              <c:numCache>
                <c:formatCode>#,##0.00</c:formatCode>
                <c:ptCount val="1"/>
                <c:pt idx="0">
                  <c:v>404526.41</c:v>
                </c:pt>
              </c:numCache>
            </c:numRef>
          </c:val>
          <c:extLst>
            <c:ext xmlns:c16="http://schemas.microsoft.com/office/drawing/2014/chart" uri="{C3380CC4-5D6E-409C-BE32-E72D297353CC}">
              <c16:uniqueId val="{00000007-42EE-4DCB-BA38-A4A08325DD90}"/>
            </c:ext>
          </c:extLst>
        </c:ser>
        <c:ser>
          <c:idx val="8"/>
          <c:order val="8"/>
          <c:tx>
            <c:strRef>
              <c:f>Arkusz8!$A$9</c:f>
              <c:strCache>
                <c:ptCount val="1"/>
                <c:pt idx="0">
                  <c:v>Obsługa długu</c:v>
                </c:pt>
              </c:strCache>
            </c:strRef>
          </c:tx>
          <c:spPr>
            <a:solidFill>
              <a:schemeClr val="accent3">
                <a:lumMod val="60000"/>
              </a:schemeClr>
            </a:solidFill>
            <a:ln>
              <a:noFill/>
            </a:ln>
            <a:effectLst/>
          </c:spPr>
          <c:invertIfNegative val="0"/>
          <c:val>
            <c:numRef>
              <c:f>Arkusz8!$B$9</c:f>
              <c:numCache>
                <c:formatCode>#,##0.00</c:formatCode>
                <c:ptCount val="1"/>
                <c:pt idx="0">
                  <c:v>105508.63</c:v>
                </c:pt>
              </c:numCache>
            </c:numRef>
          </c:val>
          <c:extLst>
            <c:ext xmlns:c16="http://schemas.microsoft.com/office/drawing/2014/chart" uri="{C3380CC4-5D6E-409C-BE32-E72D297353CC}">
              <c16:uniqueId val="{00000008-42EE-4DCB-BA38-A4A08325DD90}"/>
            </c:ext>
          </c:extLst>
        </c:ser>
        <c:ser>
          <c:idx val="9"/>
          <c:order val="9"/>
          <c:tx>
            <c:strRef>
              <c:f>Arkusz8!$A$10</c:f>
              <c:strCache>
                <c:ptCount val="1"/>
                <c:pt idx="0">
                  <c:v>Pozostałe</c:v>
                </c:pt>
              </c:strCache>
            </c:strRef>
          </c:tx>
          <c:spPr>
            <a:solidFill>
              <a:schemeClr val="accent4">
                <a:lumMod val="60000"/>
              </a:schemeClr>
            </a:solidFill>
            <a:ln>
              <a:noFill/>
            </a:ln>
            <a:effectLst/>
          </c:spPr>
          <c:invertIfNegative val="0"/>
          <c:val>
            <c:numRef>
              <c:f>Arkusz8!$B$10</c:f>
              <c:numCache>
                <c:formatCode>#,##0.00</c:formatCode>
                <c:ptCount val="1"/>
                <c:pt idx="0">
                  <c:v>1402517.63</c:v>
                </c:pt>
              </c:numCache>
            </c:numRef>
          </c:val>
          <c:extLst>
            <c:ext xmlns:c16="http://schemas.microsoft.com/office/drawing/2014/chart" uri="{C3380CC4-5D6E-409C-BE32-E72D297353CC}">
              <c16:uniqueId val="{00000009-42EE-4DCB-BA38-A4A08325DD90}"/>
            </c:ext>
          </c:extLst>
        </c:ser>
        <c:dLbls>
          <c:showLegendKey val="0"/>
          <c:showVal val="0"/>
          <c:showCatName val="0"/>
          <c:showSerName val="0"/>
          <c:showPercent val="0"/>
          <c:showBubbleSize val="0"/>
        </c:dLbls>
        <c:gapWidth val="219"/>
        <c:overlap val="-27"/>
        <c:axId val="506300704"/>
        <c:axId val="506295456"/>
      </c:barChart>
      <c:catAx>
        <c:axId val="506300704"/>
        <c:scaling>
          <c:orientation val="minMax"/>
        </c:scaling>
        <c:delete val="1"/>
        <c:axPos val="b"/>
        <c:numFmt formatCode="General" sourceLinked="1"/>
        <c:majorTickMark val="none"/>
        <c:minorTickMark val="none"/>
        <c:tickLblPos val="nextTo"/>
        <c:crossAx val="506295456"/>
        <c:crosses val="autoZero"/>
        <c:auto val="1"/>
        <c:lblAlgn val="ctr"/>
        <c:lblOffset val="100"/>
        <c:noMultiLvlLbl val="0"/>
      </c:catAx>
      <c:valAx>
        <c:axId val="50629545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6300704"/>
        <c:crosses val="autoZero"/>
        <c:crossBetween val="between"/>
      </c:valAx>
      <c:spPr>
        <a:noFill/>
        <a:ln>
          <a:noFill/>
        </a:ln>
        <a:effectLst/>
      </c:spPr>
    </c:plotArea>
    <c:legend>
      <c:legendPos val="b"/>
      <c:layout>
        <c:manualLayout>
          <c:xMode val="edge"/>
          <c:yMode val="edge"/>
          <c:x val="3.2846520228377141E-2"/>
          <c:y val="0.83655151214206347"/>
          <c:w val="0.94988848430674044"/>
          <c:h val="0.14543046983991867"/>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2"/>
                </a:solidFill>
                <a:latin typeface="Times New Roman" panose="02020603050405020304" pitchFamily="18" charset="0"/>
                <a:ea typeface="+mn-ea"/>
                <a:cs typeface="Times New Roman" panose="02020603050405020304" pitchFamily="18" charset="0"/>
              </a:defRPr>
            </a:pPr>
            <a:r>
              <a:rPr lang="pl-PL" sz="1600">
                <a:latin typeface="Times New Roman" panose="02020603050405020304" pitchFamily="18" charset="0"/>
                <a:cs typeface="Times New Roman" panose="02020603050405020304" pitchFamily="18" charset="0"/>
              </a:rPr>
              <a:t>Struktura</a:t>
            </a:r>
            <a:r>
              <a:rPr lang="pl-PL" sz="1600" baseline="0">
                <a:latin typeface="Times New Roman" panose="02020603050405020304" pitchFamily="18" charset="0"/>
                <a:cs typeface="Times New Roman" panose="02020603050405020304" pitchFamily="18" charset="0"/>
              </a:rPr>
              <a:t> zrealizowanych w 2021 roku wydatków budżetowych</a:t>
            </a:r>
            <a:endParaRPr lang="pl-PL" sz="1600">
              <a:latin typeface="Times New Roman" panose="02020603050405020304" pitchFamily="18" charset="0"/>
              <a:cs typeface="Times New Roman" panose="02020603050405020304" pitchFamily="18" charset="0"/>
            </a:endParaRPr>
          </a:p>
        </c:rich>
      </c:tx>
      <c:layout>
        <c:manualLayout>
          <c:xMode val="edge"/>
          <c:yMode val="edge"/>
          <c:x val="0.20110894674751023"/>
          <c:y val="4.1450081897657531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302005541990178"/>
          <c:y val="0.28357876318091818"/>
          <c:w val="0.7341377449769998"/>
          <c:h val="0.53415901959623469"/>
        </c:manualLayout>
      </c:layout>
      <c:pie3D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c:ext xmlns:c16="http://schemas.microsoft.com/office/drawing/2014/chart" uri="{C3380CC4-5D6E-409C-BE32-E72D297353CC}">
                <c16:uniqueId val="{00000001-03D0-458E-A686-58AE01D86A0E}"/>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c:ext xmlns:c16="http://schemas.microsoft.com/office/drawing/2014/chart" uri="{C3380CC4-5D6E-409C-BE32-E72D297353CC}">
                <c16:uniqueId val="{00000003-03D0-458E-A686-58AE01D86A0E}"/>
              </c:ext>
            </c:extLst>
          </c:dPt>
          <c:dLbls>
            <c:dLbl>
              <c:idx val="0"/>
              <c:layout>
                <c:manualLayout>
                  <c:x val="-0.12222222222222222"/>
                  <c:y val="-0.34458643224125635"/>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0.1111111111111111"/>
                      <c:h val="0.13031423290203328"/>
                    </c:manualLayout>
                  </c15:layout>
                </c:ext>
                <c:ext xmlns:c16="http://schemas.microsoft.com/office/drawing/2014/chart" uri="{C3380CC4-5D6E-409C-BE32-E72D297353CC}">
                  <c16:uniqueId val="{00000001-03D0-458E-A686-58AE01D86A0E}"/>
                </c:ext>
              </c:extLst>
            </c:dLbl>
            <c:dLbl>
              <c:idx val="1"/>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showLegendKey val="0"/>
              <c:showVal val="0"/>
              <c:showCatName val="0"/>
              <c:showSerName val="0"/>
              <c:showPercent val="1"/>
              <c:showBubbleSize val="0"/>
              <c:extLst>
                <c:ext xmlns:c15="http://schemas.microsoft.com/office/drawing/2012/chart" uri="{CE6537A1-D6FC-4f65-9D91-7224C49458BB}">
                  <c15:layout>
                    <c:manualLayout>
                      <c:w val="9.375E-2"/>
                      <c:h val="9.7042513863216259E-2"/>
                    </c:manualLayout>
                  </c15:layout>
                </c:ext>
                <c:ext xmlns:c16="http://schemas.microsoft.com/office/drawing/2014/chart" uri="{C3380CC4-5D6E-409C-BE32-E72D297353CC}">
                  <c16:uniqueId val="{00000003-03D0-458E-A686-58AE01D86A0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n-US"/>
              </a:p>
            </c:txPr>
            <c:showLegendKey val="0"/>
            <c:showVal val="0"/>
            <c:showCatName val="0"/>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Arkusz3!$A$1:$A$2</c:f>
              <c:strCache>
                <c:ptCount val="2"/>
                <c:pt idx="0">
                  <c:v>wydatki bieżące</c:v>
                </c:pt>
                <c:pt idx="1">
                  <c:v>wydatki majątkowe</c:v>
                </c:pt>
              </c:strCache>
            </c:strRef>
          </c:cat>
          <c:val>
            <c:numRef>
              <c:f>Arkusz3!$B$1:$B$2</c:f>
              <c:numCache>
                <c:formatCode>#,##0.00</c:formatCode>
                <c:ptCount val="2"/>
                <c:pt idx="0">
                  <c:v>52458734.460000001</c:v>
                </c:pt>
                <c:pt idx="1">
                  <c:v>19946561.530000001</c:v>
                </c:pt>
              </c:numCache>
            </c:numRef>
          </c:val>
          <c:extLst>
            <c:ext xmlns:c16="http://schemas.microsoft.com/office/drawing/2014/chart" uri="{C3380CC4-5D6E-409C-BE32-E72D297353CC}">
              <c16:uniqueId val="{00000004-03D0-458E-A686-58AE01D86A0E}"/>
            </c:ext>
          </c:extLst>
        </c:ser>
        <c:dLbls>
          <c:showLegendKey val="0"/>
          <c:showVal val="0"/>
          <c:showCatName val="0"/>
          <c:showSerName val="0"/>
          <c:showPercent val="0"/>
          <c:showBubbleSize val="0"/>
          <c:showLeaderLines val="1"/>
        </c:dLbls>
      </c:pie3DChart>
      <c:spPr>
        <a:noFill/>
        <a:ln>
          <a:noFill/>
        </a:ln>
        <a:effectLst/>
      </c:spPr>
    </c:plotArea>
    <c:legend>
      <c:legendPos val="b"/>
      <c:layout>
        <c:manualLayout>
          <c:xMode val="edge"/>
          <c:yMode val="edge"/>
          <c:x val="0.11464365734770958"/>
          <c:y val="0.89464214121910934"/>
          <c:w val="0.83057276377038236"/>
          <c:h val="8.091794024728579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2"/>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pl-PL">
                <a:latin typeface="Times New Roman" panose="02020603050405020304" pitchFamily="18" charset="0"/>
                <a:cs typeface="Times New Roman" panose="02020603050405020304" pitchFamily="18" charset="0"/>
              </a:rPr>
              <a:t>Struktura zrealizowanych w 2021 roku                         wydatków majątkowych</a:t>
            </a:r>
          </a:p>
        </c:rich>
      </c:tx>
      <c:layout>
        <c:manualLayout>
          <c:xMode val="edge"/>
          <c:yMode val="edge"/>
          <c:x val="0.19791374373657838"/>
          <c:y val="1.950291665864505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2883311939278463E-2"/>
          <c:y val="0.15145024353618391"/>
          <c:w val="0.90000502863188458"/>
          <c:h val="0.5841782338332403"/>
        </c:manualLayout>
      </c:layout>
      <c:pie3DChart>
        <c:varyColors val="1"/>
        <c:ser>
          <c:idx val="0"/>
          <c:order val="0"/>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1-B1A3-4C03-AEDF-337CFD77E007}"/>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3-B1A3-4C03-AEDF-337CFD77E007}"/>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5-B1A3-4C03-AEDF-337CFD77E007}"/>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7-B1A3-4C03-AEDF-337CFD77E007}"/>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9-B1A3-4C03-AEDF-337CFD77E007}"/>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B-B1A3-4C03-AEDF-337CFD77E007}"/>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D-B1A3-4C03-AEDF-337CFD77E007}"/>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0F-B1A3-4C03-AEDF-337CFD77E007}"/>
              </c:ext>
            </c:extLst>
          </c:dPt>
          <c:dPt>
            <c:idx val="8"/>
            <c:bubble3D val="0"/>
            <c:spPr>
              <a:gradFill rotWithShape="1">
                <a:gsLst>
                  <a:gs pos="0">
                    <a:schemeClr val="accent3">
                      <a:lumMod val="60000"/>
                      <a:satMod val="103000"/>
                      <a:lumMod val="102000"/>
                      <a:tint val="94000"/>
                    </a:schemeClr>
                  </a:gs>
                  <a:gs pos="50000">
                    <a:schemeClr val="accent3">
                      <a:lumMod val="60000"/>
                      <a:satMod val="110000"/>
                      <a:lumMod val="100000"/>
                      <a:shade val="100000"/>
                    </a:schemeClr>
                  </a:gs>
                  <a:gs pos="100000">
                    <a:schemeClr val="accent3">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extLst>
              <c:ext xmlns:c16="http://schemas.microsoft.com/office/drawing/2014/chart" uri="{C3380CC4-5D6E-409C-BE32-E72D297353CC}">
                <c16:uniqueId val="{00000011-B1A3-4C03-AEDF-337CFD77E007}"/>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Arkusz4!$A$1:$A$9</c:f>
              <c:strCache>
                <c:ptCount val="9"/>
                <c:pt idx="0">
                  <c:v>infrastruktura wodociągowa </c:v>
                </c:pt>
                <c:pt idx="1">
                  <c:v>infrastruktura drogowa</c:v>
                </c:pt>
                <c:pt idx="2">
                  <c:v>gospodarka nieruchomościami</c:v>
                </c:pt>
                <c:pt idx="3">
                  <c:v>urząd gminy </c:v>
                </c:pt>
                <c:pt idx="4">
                  <c:v>obiekty oświatowe</c:v>
                </c:pt>
                <c:pt idx="5">
                  <c:v>infrastruktura wodno-kanalizacyjna </c:v>
                </c:pt>
                <c:pt idx="6">
                  <c:v>oświetlenie uliczne </c:v>
                </c:pt>
                <c:pt idx="7">
                  <c:v>obiekty kultury i sportu</c:v>
                </c:pt>
                <c:pt idx="8">
                  <c:v>bezpieczeństwo publiczne</c:v>
                </c:pt>
              </c:strCache>
            </c:strRef>
          </c:cat>
          <c:val>
            <c:numRef>
              <c:f>Arkusz4!$B$1:$B$9</c:f>
              <c:numCache>
                <c:formatCode>#,##0.00</c:formatCode>
                <c:ptCount val="9"/>
                <c:pt idx="0">
                  <c:v>109928.17</c:v>
                </c:pt>
                <c:pt idx="1">
                  <c:v>5380082.1500000004</c:v>
                </c:pt>
                <c:pt idx="2">
                  <c:v>3926865.24</c:v>
                </c:pt>
                <c:pt idx="3">
                  <c:v>55017.7</c:v>
                </c:pt>
                <c:pt idx="4">
                  <c:v>1071802.3</c:v>
                </c:pt>
                <c:pt idx="5">
                  <c:v>8902697.0199999996</c:v>
                </c:pt>
                <c:pt idx="6">
                  <c:v>241974.43</c:v>
                </c:pt>
                <c:pt idx="7">
                  <c:v>173563.39</c:v>
                </c:pt>
                <c:pt idx="8">
                  <c:v>43426.13</c:v>
                </c:pt>
              </c:numCache>
            </c:numRef>
          </c:val>
          <c:extLst>
            <c:ext xmlns:c16="http://schemas.microsoft.com/office/drawing/2014/chart" uri="{C3380CC4-5D6E-409C-BE32-E72D297353CC}">
              <c16:uniqueId val="{00000012-B1A3-4C03-AEDF-337CFD77E007}"/>
            </c:ext>
          </c:extLst>
        </c:ser>
        <c:dLbls>
          <c:dLblPos val="inEnd"/>
          <c:showLegendKey val="0"/>
          <c:showVal val="0"/>
          <c:showCatName val="0"/>
          <c:showSerName val="0"/>
          <c:showPercent val="1"/>
          <c:showBubbleSize val="0"/>
          <c:showLeaderLines val="1"/>
        </c:dLbls>
      </c:pie3DChart>
      <c:spPr>
        <a:noFill/>
        <a:ln>
          <a:noFill/>
        </a:ln>
        <a:effectLst/>
      </c:spPr>
    </c:plotArea>
    <c:legend>
      <c:legendPos val="b"/>
      <c:layout>
        <c:manualLayout>
          <c:xMode val="edge"/>
          <c:yMode val="edge"/>
          <c:x val="4.1754294917680741E-2"/>
          <c:y val="0.77495427680341911"/>
          <c:w val="0.91876413743736574"/>
          <c:h val="0.21037579654621411"/>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100"/>
          </a:pPr>
          <a:endParaRPr lang="en-US"/>
        </a:p>
      </c:txPr>
    </c:title>
    <c:autoTitleDeleted val="0"/>
    <c:view3D>
      <c:rotX val="30"/>
      <c:rotY val="0"/>
      <c:rAngAx val="0"/>
    </c:view3D>
    <c:floor>
      <c:thickness val="0"/>
    </c:floor>
    <c:sideWall>
      <c:thickness val="0"/>
    </c:sideWall>
    <c:backWall>
      <c:thickness val="0"/>
    </c:backWall>
    <c:plotArea>
      <c:layout/>
      <c:pie3DChart>
        <c:varyColors val="1"/>
        <c:ser>
          <c:idx val="0"/>
          <c:order val="0"/>
          <c:tx>
            <c:strRef>
              <c:f>'razem szkoły'!$C$5</c:f>
              <c:strCache>
                <c:ptCount val="1"/>
                <c:pt idx="0">
                  <c:v>Średnioroczna liczba uczniów w placówkach oświatowych</c:v>
                </c:pt>
              </c:strCache>
            </c:strRef>
          </c:tx>
          <c:explosion val="25"/>
          <c:dLbls>
            <c:dLbl>
              <c:idx val="4"/>
              <c:layout>
                <c:manualLayout>
                  <c:x val="0.1332558766102106"/>
                  <c:y val="4.0017543522769407E-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A941-4342-903B-1E474E5CFD9A}"/>
                </c:ext>
              </c:extLst>
            </c:dLbl>
            <c:spPr>
              <a:noFill/>
              <a:ln>
                <a:noFill/>
              </a:ln>
              <a:effectLst/>
            </c:spPr>
            <c:showLegendKey val="0"/>
            <c:showVal val="1"/>
            <c:showCatName val="0"/>
            <c:showSerName val="0"/>
            <c:showPercent val="1"/>
            <c:showBubbleSize val="0"/>
            <c:showLeaderLines val="1"/>
            <c:extLst>
              <c:ext xmlns:c15="http://schemas.microsoft.com/office/drawing/2012/chart" uri="{CE6537A1-D6FC-4f65-9D91-7224C49458BB}"/>
            </c:extLst>
          </c:dLbls>
          <c:cat>
            <c:strRef>
              <c:f>'razem szkoły'!$A$6:$A$10</c:f>
              <c:strCache>
                <c:ptCount val="5"/>
                <c:pt idx="0">
                  <c:v>SP Kruszyn</c:v>
                </c:pt>
                <c:pt idx="1">
                  <c:v>ZS-P Samsieczno</c:v>
                </c:pt>
                <c:pt idx="2">
                  <c:v>SP Sicienko</c:v>
                </c:pt>
                <c:pt idx="3">
                  <c:v>SP Strzelewo</c:v>
                </c:pt>
                <c:pt idx="4">
                  <c:v>SP Wojnowo</c:v>
                </c:pt>
              </c:strCache>
            </c:strRef>
          </c:cat>
          <c:val>
            <c:numRef>
              <c:f>'razem szkoły'!$C$6:$C$10</c:f>
              <c:numCache>
                <c:formatCode>0</c:formatCode>
                <c:ptCount val="5"/>
                <c:pt idx="0">
                  <c:v>279</c:v>
                </c:pt>
                <c:pt idx="1">
                  <c:v>202.33333333333331</c:v>
                </c:pt>
                <c:pt idx="2">
                  <c:v>207.66666666666669</c:v>
                </c:pt>
                <c:pt idx="3">
                  <c:v>116.66666666666666</c:v>
                </c:pt>
                <c:pt idx="4">
                  <c:v>314.66666666666669</c:v>
                </c:pt>
              </c:numCache>
            </c:numRef>
          </c:val>
          <c:extLst>
            <c:ext xmlns:c16="http://schemas.microsoft.com/office/drawing/2014/chart" uri="{C3380CC4-5D6E-409C-BE32-E72D297353CC}">
              <c16:uniqueId val="{00000001-A941-4342-903B-1E474E5CFD9A}"/>
            </c:ext>
          </c:extLst>
        </c:ser>
        <c:dLbls>
          <c:showLegendKey val="0"/>
          <c:showVal val="0"/>
          <c:showCatName val="0"/>
          <c:showSerName val="0"/>
          <c:showPercent val="0"/>
          <c:showBubbleSize val="0"/>
          <c:showLeaderLines val="1"/>
        </c:dLbls>
      </c:pie3DChart>
    </c:plotArea>
    <c:legend>
      <c:legendPos val="b"/>
      <c:overlay val="0"/>
      <c:txPr>
        <a:bodyPr/>
        <a:lstStyle/>
        <a:p>
          <a:pPr rtl="0">
            <a:defRPr/>
          </a:pPr>
          <a:endParaRPr lang="en-US"/>
        </a:p>
      </c:txPr>
    </c:legend>
    <c:plotVisOnly val="1"/>
    <c:dispBlanksAs val="zero"/>
    <c:showDLblsOverMax val="0"/>
  </c:chart>
  <c:txPr>
    <a:bodyPr/>
    <a:lstStyle/>
    <a:p>
      <a:pPr>
        <a:defRPr>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100"/>
          </a:pPr>
          <a:endParaRPr lang="en-US"/>
        </a:p>
      </c:txPr>
    </c:title>
    <c:autoTitleDeleted val="0"/>
    <c:view3D>
      <c:rotX val="30"/>
      <c:rotY val="0"/>
      <c:rAngAx val="0"/>
    </c:view3D>
    <c:floor>
      <c:thickness val="0"/>
    </c:floor>
    <c:sideWall>
      <c:thickness val="0"/>
    </c:sideWall>
    <c:backWall>
      <c:thickness val="0"/>
    </c:backWall>
    <c:plotArea>
      <c:layout/>
      <c:pie3DChart>
        <c:varyColors val="1"/>
        <c:ser>
          <c:idx val="0"/>
          <c:order val="0"/>
          <c:tx>
            <c:strRef>
              <c:f>'razem szkoły'!$C$16</c:f>
              <c:strCache>
                <c:ptCount val="1"/>
                <c:pt idx="0">
                  <c:v>Średnioroczna liczba oddziałów w placówkach oświatowych</c:v>
                </c:pt>
              </c:strCache>
            </c:strRef>
          </c:tx>
          <c:explosion val="25"/>
          <c:dLbls>
            <c:dLbl>
              <c:idx val="1"/>
              <c:layout>
                <c:manualLayout>
                  <c:x val="-0.1262613479716789"/>
                  <c:y val="-0.1021481631759119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B64-4987-9677-15BB6CCCCF5D}"/>
                </c:ext>
              </c:extLst>
            </c:dLbl>
            <c:dLbl>
              <c:idx val="3"/>
              <c:layout>
                <c:manualLayout>
                  <c:x val="8.7243424604655909E-2"/>
                  <c:y val="-6.76497050523064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B64-4987-9677-15BB6CCCCF5D}"/>
                </c:ext>
              </c:extLst>
            </c:dLbl>
            <c:dLbl>
              <c:idx val="4"/>
              <c:layout>
                <c:manualLayout>
                  <c:x val="9.0181968185085615E-2"/>
                  <c:y val="4.35518509334885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B64-4987-9677-15BB6CCCCF5D}"/>
                </c:ext>
              </c:extLst>
            </c:dLbl>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'razem szkoły'!$A$17:$A$21</c:f>
              <c:strCache>
                <c:ptCount val="5"/>
                <c:pt idx="0">
                  <c:v>SP Kruszyn</c:v>
                </c:pt>
                <c:pt idx="1">
                  <c:v>ZS-P Samsieczno</c:v>
                </c:pt>
                <c:pt idx="2">
                  <c:v>SP Sicienko</c:v>
                </c:pt>
                <c:pt idx="3">
                  <c:v>SP Strzelewo</c:v>
                </c:pt>
                <c:pt idx="4">
                  <c:v>SP Wojnowo</c:v>
                </c:pt>
              </c:strCache>
            </c:strRef>
          </c:cat>
          <c:val>
            <c:numRef>
              <c:f>'razem szkoły'!$C$17:$C$21</c:f>
              <c:numCache>
                <c:formatCode>General</c:formatCode>
                <c:ptCount val="5"/>
                <c:pt idx="0">
                  <c:v>15</c:v>
                </c:pt>
                <c:pt idx="1">
                  <c:v>11</c:v>
                </c:pt>
                <c:pt idx="2">
                  <c:v>11</c:v>
                </c:pt>
                <c:pt idx="3">
                  <c:v>10</c:v>
                </c:pt>
                <c:pt idx="4">
                  <c:v>15</c:v>
                </c:pt>
              </c:numCache>
            </c:numRef>
          </c:val>
          <c:extLst>
            <c:ext xmlns:c16="http://schemas.microsoft.com/office/drawing/2014/chart" uri="{C3380CC4-5D6E-409C-BE32-E72D297353CC}">
              <c16:uniqueId val="{00000003-FB64-4987-9677-15BB6CCCCF5D}"/>
            </c:ext>
          </c:extLst>
        </c:ser>
        <c:dLbls>
          <c:showLegendKey val="0"/>
          <c:showVal val="0"/>
          <c:showCatName val="0"/>
          <c:showSerName val="0"/>
          <c:showPercent val="0"/>
          <c:showBubbleSize val="0"/>
          <c:showLeaderLines val="1"/>
        </c:dLbls>
      </c:pie3DChart>
    </c:plotArea>
    <c:legend>
      <c:legendPos val="b"/>
      <c:overlay val="0"/>
      <c:txPr>
        <a:bodyPr/>
        <a:lstStyle/>
        <a:p>
          <a:pPr rtl="0">
            <a:defRPr/>
          </a:pPr>
          <a:endParaRPr lang="en-US"/>
        </a:p>
      </c:txPr>
    </c:legend>
    <c:plotVisOnly val="1"/>
    <c:dispBlanksAs val="zero"/>
    <c:showDLblsOverMax val="0"/>
  </c:chart>
  <c:txPr>
    <a:bodyPr/>
    <a:lstStyle/>
    <a:p>
      <a:pPr>
        <a:defRPr sz="11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a:pPr>
            <a:r>
              <a:rPr lang="en-US" sz="1200"/>
              <a:t>Średnioroczna liczba dzieci w przedszkolu </a:t>
            </a:r>
            <a:endParaRPr lang="pl-PL" sz="1200"/>
          </a:p>
          <a:p>
            <a:pPr>
              <a:defRPr sz="1200"/>
            </a:pPr>
            <a:r>
              <a:rPr lang="en-US" sz="1200"/>
              <a:t>i oddziałach przedszkolnych w szkołach podstawowych</a:t>
            </a:r>
          </a:p>
        </c:rich>
      </c:tx>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'DZIECI OP'!$C$5</c:f>
              <c:strCache>
                <c:ptCount val="1"/>
                <c:pt idx="0">
                  <c:v>Średnioroczna liczba dzieci w przedszkolu i oddziałach przedszkolnych w szkołach podstawowych</c:v>
                </c:pt>
              </c:strCache>
            </c:strRef>
          </c:tx>
          <c:explosion val="25"/>
          <c:dLbls>
            <c:dLbl>
              <c:idx val="3"/>
              <c:layout>
                <c:manualLayout>
                  <c:x val="0.10623770395718225"/>
                  <c:y val="-9.7369424805456892E-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D421-4EB6-8EDB-CA7685768ED7}"/>
                </c:ext>
              </c:extLst>
            </c:dLbl>
            <c:dLbl>
              <c:idx val="4"/>
              <c:layout>
                <c:manualLayout>
                  <c:x val="9.0192673068823115E-2"/>
                  <c:y val="-3.4558294522439911E-3"/>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D421-4EB6-8EDB-CA7685768ED7}"/>
                </c:ext>
              </c:extLst>
            </c:dLbl>
            <c:spPr>
              <a:noFill/>
              <a:ln>
                <a:noFill/>
              </a:ln>
              <a:effectLst/>
            </c:spPr>
            <c:showLegendKey val="0"/>
            <c:showVal val="1"/>
            <c:showCatName val="0"/>
            <c:showSerName val="0"/>
            <c:showPercent val="1"/>
            <c:showBubbleSize val="0"/>
            <c:showLeaderLines val="0"/>
            <c:extLst>
              <c:ext xmlns:c15="http://schemas.microsoft.com/office/drawing/2012/chart" uri="{CE6537A1-D6FC-4f65-9D91-7224C49458BB}"/>
            </c:extLst>
          </c:dLbls>
          <c:cat>
            <c:strRef>
              <c:f>'DZIECI OP'!$A$6:$A$10</c:f>
              <c:strCache>
                <c:ptCount val="5"/>
                <c:pt idx="0">
                  <c:v>Kruszyn</c:v>
                </c:pt>
                <c:pt idx="1">
                  <c:v>Trzemiętowo</c:v>
                </c:pt>
                <c:pt idx="2">
                  <c:v>Sicienko</c:v>
                </c:pt>
                <c:pt idx="3">
                  <c:v>Strzelewo</c:v>
                </c:pt>
                <c:pt idx="4">
                  <c:v>Wojnowo</c:v>
                </c:pt>
              </c:strCache>
            </c:strRef>
          </c:cat>
          <c:val>
            <c:numRef>
              <c:f>'DZIECI OP'!$C$6:$C$10</c:f>
              <c:numCache>
                <c:formatCode>0</c:formatCode>
                <c:ptCount val="5"/>
                <c:pt idx="0">
                  <c:v>66</c:v>
                </c:pt>
                <c:pt idx="1">
                  <c:v>66.333333333333329</c:v>
                </c:pt>
                <c:pt idx="2">
                  <c:v>64.666666666666671</c:v>
                </c:pt>
                <c:pt idx="3">
                  <c:v>41.666666666666664</c:v>
                </c:pt>
                <c:pt idx="4">
                  <c:v>69.666666666666671</c:v>
                </c:pt>
              </c:numCache>
            </c:numRef>
          </c:val>
          <c:extLst>
            <c:ext xmlns:c16="http://schemas.microsoft.com/office/drawing/2014/chart" uri="{C3380CC4-5D6E-409C-BE32-E72D297353CC}">
              <c16:uniqueId val="{00000002-D421-4EB6-8EDB-CA7685768ED7}"/>
            </c:ext>
          </c:extLst>
        </c:ser>
        <c:ser>
          <c:idx val="1"/>
          <c:order val="1"/>
          <c:tx>
            <c:strRef>
              <c:f>'DZIECI OP'!$A$6</c:f>
              <c:strCache>
                <c:ptCount val="1"/>
                <c:pt idx="0">
                  <c:v>Kruszyn</c:v>
                </c:pt>
              </c:strCache>
            </c:strRef>
          </c:tx>
          <c:cat>
            <c:strRef>
              <c:f>'DZIECI OP'!$A$6:$A$10</c:f>
              <c:strCache>
                <c:ptCount val="5"/>
                <c:pt idx="0">
                  <c:v>Kruszyn</c:v>
                </c:pt>
                <c:pt idx="1">
                  <c:v>Trzemiętowo</c:v>
                </c:pt>
                <c:pt idx="2">
                  <c:v>Sicienko</c:v>
                </c:pt>
                <c:pt idx="3">
                  <c:v>Strzelewo</c:v>
                </c:pt>
                <c:pt idx="4">
                  <c:v>Wojnowo</c:v>
                </c:pt>
              </c:strCache>
            </c:strRef>
          </c:cat>
          <c:val>
            <c:numRef>
              <c:f>'DZIECI OP'!$A$7:$A$10</c:f>
              <c:numCache>
                <c:formatCode>General</c:formatCode>
                <c:ptCount val="4"/>
                <c:pt idx="0">
                  <c:v>0</c:v>
                </c:pt>
                <c:pt idx="1">
                  <c:v>0</c:v>
                </c:pt>
                <c:pt idx="2">
                  <c:v>0</c:v>
                </c:pt>
                <c:pt idx="3">
                  <c:v>0</c:v>
                </c:pt>
              </c:numCache>
            </c:numRef>
          </c:val>
          <c:extLst>
            <c:ext xmlns:c16="http://schemas.microsoft.com/office/drawing/2014/chart" uri="{C3380CC4-5D6E-409C-BE32-E72D297353CC}">
              <c16:uniqueId val="{00000003-D421-4EB6-8EDB-CA7685768ED7}"/>
            </c:ext>
          </c:extLst>
        </c:ser>
        <c:dLbls>
          <c:showLegendKey val="0"/>
          <c:showVal val="0"/>
          <c:showCatName val="0"/>
          <c:showSerName val="0"/>
          <c:showPercent val="0"/>
          <c:showBubbleSize val="0"/>
          <c:showLeaderLines val="0"/>
        </c:dLbls>
      </c:pie3DChart>
    </c:plotArea>
    <c:legend>
      <c:legendPos val="b"/>
      <c:overlay val="0"/>
      <c:txPr>
        <a:bodyPr/>
        <a:lstStyle/>
        <a:p>
          <a:pPr rtl="0">
            <a:defRPr/>
          </a:pPr>
          <a:endParaRPr lang="en-US"/>
        </a:p>
      </c:txPr>
    </c:legend>
    <c:plotVisOnly val="1"/>
    <c:dispBlanksAs val="zero"/>
    <c:showDLblsOverMax val="0"/>
  </c:chart>
  <c:txPr>
    <a:bodyPr/>
    <a:lstStyle/>
    <a:p>
      <a:pPr>
        <a:defRPr sz="11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view3D>
      <c:rotX val="30"/>
      <c:rotY val="0"/>
      <c:rAngAx val="0"/>
    </c:view3D>
    <c:floor>
      <c:thickness val="0"/>
    </c:floor>
    <c:sideWall>
      <c:thickness val="0"/>
    </c:sideWall>
    <c:backWall>
      <c:thickness val="0"/>
    </c:backWall>
    <c:plotArea>
      <c:layout/>
      <c:pie3DChart>
        <c:varyColors val="1"/>
        <c:ser>
          <c:idx val="0"/>
          <c:order val="0"/>
          <c:tx>
            <c:strRef>
              <c:f>'uczniowie sp'!$C$5</c:f>
              <c:strCache>
                <c:ptCount val="1"/>
                <c:pt idx="0">
                  <c:v>Średnioroczna liczba uczniów w szkołach podstawowych</c:v>
                </c:pt>
              </c:strCache>
            </c:strRef>
          </c:tx>
          <c:explosion val="25"/>
          <c:dLbls>
            <c:dLbl>
              <c:idx val="1"/>
              <c:layout>
                <c:manualLayout>
                  <c:x val="-0.1663293038455122"/>
                  <c:y val="-0.13818641050451821"/>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43F1-4FB6-8A43-3E4CE5ED0B54}"/>
                </c:ext>
              </c:extLst>
            </c:dLbl>
            <c:dLbl>
              <c:idx val="3"/>
              <c:layout>
                <c:manualLayout>
                  <c:x val="0.1277584418607165"/>
                  <c:y val="-0.13799494566211076"/>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3F1-4FB6-8A43-3E4CE5ED0B54}"/>
                </c:ext>
              </c:extLst>
            </c:dLbl>
            <c:dLbl>
              <c:idx val="4"/>
              <c:layout>
                <c:manualLayout>
                  <c:x val="0.13325587661021054"/>
                  <c:y val="3.6483236112050281E-2"/>
                </c:manualLayout>
              </c:layout>
              <c:showLegendKey val="0"/>
              <c:showVal val="1"/>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43F1-4FB6-8A43-3E4CE5ED0B54}"/>
                </c:ext>
              </c:extLst>
            </c:dLbl>
            <c:spPr>
              <a:noFill/>
              <a:ln>
                <a:noFill/>
              </a:ln>
              <a:effectLst/>
            </c:spPr>
            <c:showLegendKey val="0"/>
            <c:showVal val="1"/>
            <c:showCatName val="0"/>
            <c:showSerName val="0"/>
            <c:showPercent val="1"/>
            <c:showBubbleSize val="0"/>
            <c:showLeaderLines val="1"/>
            <c:extLst>
              <c:ext xmlns:c15="http://schemas.microsoft.com/office/drawing/2012/chart" uri="{CE6537A1-D6FC-4f65-9D91-7224C49458BB}"/>
            </c:extLst>
          </c:dLbls>
          <c:cat>
            <c:strRef>
              <c:f>'uczniowie sp'!$A$6:$A$10</c:f>
              <c:strCache>
                <c:ptCount val="5"/>
                <c:pt idx="0">
                  <c:v>SP Kruszyn</c:v>
                </c:pt>
                <c:pt idx="1">
                  <c:v>SP Samsieczno</c:v>
                </c:pt>
                <c:pt idx="2">
                  <c:v>SP Sicienko</c:v>
                </c:pt>
                <c:pt idx="3">
                  <c:v>SP Strzelewo</c:v>
                </c:pt>
                <c:pt idx="4">
                  <c:v>SP Wojnowo</c:v>
                </c:pt>
              </c:strCache>
            </c:strRef>
          </c:cat>
          <c:val>
            <c:numRef>
              <c:f>'uczniowie sp'!$C$6:$C$10</c:f>
              <c:numCache>
                <c:formatCode>General</c:formatCode>
                <c:ptCount val="5"/>
                <c:pt idx="0">
                  <c:v>213</c:v>
                </c:pt>
                <c:pt idx="1">
                  <c:v>136</c:v>
                </c:pt>
                <c:pt idx="2">
                  <c:v>143</c:v>
                </c:pt>
                <c:pt idx="3">
                  <c:v>75</c:v>
                </c:pt>
                <c:pt idx="4">
                  <c:v>245</c:v>
                </c:pt>
              </c:numCache>
            </c:numRef>
          </c:val>
          <c:extLst>
            <c:ext xmlns:c16="http://schemas.microsoft.com/office/drawing/2014/chart" uri="{C3380CC4-5D6E-409C-BE32-E72D297353CC}">
              <c16:uniqueId val="{00000003-43F1-4FB6-8A43-3E4CE5ED0B54}"/>
            </c:ext>
          </c:extLst>
        </c:ser>
        <c:dLbls>
          <c:showLegendKey val="0"/>
          <c:showVal val="0"/>
          <c:showCatName val="0"/>
          <c:showSerName val="0"/>
          <c:showPercent val="0"/>
          <c:showBubbleSize val="0"/>
          <c:showLeaderLines val="1"/>
        </c:dLbls>
      </c:pie3DChart>
    </c:plotArea>
    <c:legend>
      <c:legendPos val="b"/>
      <c:overlay val="0"/>
      <c:txPr>
        <a:bodyPr/>
        <a:lstStyle/>
        <a:p>
          <a:pPr rtl="0">
            <a:defRPr/>
          </a:pPr>
          <a:endParaRPr lang="en-US"/>
        </a:p>
      </c:txPr>
    </c:legend>
    <c:plotVisOnly val="1"/>
    <c:dispBlanksAs val="zero"/>
    <c:showDLblsOverMax val="0"/>
  </c:chart>
  <c:txPr>
    <a:bodyPr/>
    <a:lstStyle/>
    <a:p>
      <a:pPr>
        <a:defRPr sz="11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1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81D2A9-C6FD-42C5-BF3D-5C114D603A76}" type="datetimeFigureOut">
              <a:rPr lang="pl-PL" smtClean="0"/>
              <a:t>29.06.2022</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31B750-44E7-484B-A1DB-36EDDE72376B}" type="slidenum">
              <a:rPr lang="pl-PL" smtClean="0"/>
              <a:t>‹#›</a:t>
            </a:fld>
            <a:endParaRPr lang="pl-PL"/>
          </a:p>
        </p:txBody>
      </p:sp>
    </p:spTree>
    <p:extLst>
      <p:ext uri="{BB962C8B-B14F-4D97-AF65-F5344CB8AC3E}">
        <p14:creationId xmlns:p14="http://schemas.microsoft.com/office/powerpoint/2010/main" val="3934086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5"/>
          </p:nvPr>
        </p:nvSpPr>
        <p:spPr/>
        <p:txBody>
          <a:bodyPr/>
          <a:lstStyle/>
          <a:p>
            <a:fld id="{E731B750-44E7-484B-A1DB-36EDDE72376B}" type="slidenum">
              <a:rPr lang="pl-PL" smtClean="0"/>
              <a:t>6</a:t>
            </a:fld>
            <a:endParaRPr lang="pl-PL"/>
          </a:p>
        </p:txBody>
      </p:sp>
    </p:spTree>
    <p:extLst>
      <p:ext uri="{BB962C8B-B14F-4D97-AF65-F5344CB8AC3E}">
        <p14:creationId xmlns:p14="http://schemas.microsoft.com/office/powerpoint/2010/main" val="3888863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E731B750-44E7-484B-A1DB-36EDDE72376B}" type="slidenum">
              <a:rPr lang="pl-PL" smtClean="0"/>
              <a:t>21</a:t>
            </a:fld>
            <a:endParaRPr lang="pl-PL"/>
          </a:p>
        </p:txBody>
      </p:sp>
    </p:spTree>
    <p:extLst>
      <p:ext uri="{BB962C8B-B14F-4D97-AF65-F5344CB8AC3E}">
        <p14:creationId xmlns:p14="http://schemas.microsoft.com/office/powerpoint/2010/main" val="3840987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5"/>
          </p:nvPr>
        </p:nvSpPr>
        <p:spPr/>
        <p:txBody>
          <a:bodyPr/>
          <a:lstStyle/>
          <a:p>
            <a:fld id="{E731B750-44E7-484B-A1DB-36EDDE72376B}" type="slidenum">
              <a:rPr lang="pl-PL" smtClean="0"/>
              <a:t>22</a:t>
            </a:fld>
            <a:endParaRPr lang="pl-PL"/>
          </a:p>
        </p:txBody>
      </p:sp>
    </p:spTree>
    <p:extLst>
      <p:ext uri="{BB962C8B-B14F-4D97-AF65-F5344CB8AC3E}">
        <p14:creationId xmlns:p14="http://schemas.microsoft.com/office/powerpoint/2010/main" val="1410028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US" dirty="0"/>
          </a:p>
        </p:txBody>
      </p:sp>
      <p:sp>
        <p:nvSpPr>
          <p:cNvPr id="4" name="Symbol zastępczy numeru slajdu 3"/>
          <p:cNvSpPr>
            <a:spLocks noGrp="1"/>
          </p:cNvSpPr>
          <p:nvPr>
            <p:ph type="sldNum" sz="quarter" idx="5"/>
          </p:nvPr>
        </p:nvSpPr>
        <p:spPr/>
        <p:txBody>
          <a:bodyPr/>
          <a:lstStyle/>
          <a:p>
            <a:fld id="{E731B750-44E7-484B-A1DB-36EDDE72376B}" type="slidenum">
              <a:rPr lang="pl-PL" smtClean="0"/>
              <a:t>50</a:t>
            </a:fld>
            <a:endParaRPr lang="pl-PL"/>
          </a:p>
        </p:txBody>
      </p:sp>
    </p:spTree>
    <p:extLst>
      <p:ext uri="{BB962C8B-B14F-4D97-AF65-F5344CB8AC3E}">
        <p14:creationId xmlns:p14="http://schemas.microsoft.com/office/powerpoint/2010/main" val="2847041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pl-PL"/>
              <a:t>Kliknij, aby edytować styl</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3615507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pl-PL"/>
              <a:t>Kliknij, aby edytować styl</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1760002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l-PL"/>
              <a:t>Kliknij, aby edytować styl</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6E537DA-11B0-4102-B4B7-9931711DD1A1}" type="slidenum">
              <a:rPr lang="pl-PL" smtClean="0"/>
              <a:t>‹#›</a:t>
            </a:fld>
            <a:endParaRPr lang="pl-PL"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17935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pl-PL"/>
              <a:t>Kliknij, aby edytować styl</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l-PL"/>
              <a:t>Kliknij, aby edytować style wzorca tekstu</a:t>
            </a:r>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567772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cytatu">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l-PL"/>
              <a:t>Kliknij, aby edytować styl</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l-PL"/>
              <a:t>Kliknij, aby edytować style wzorca tekstu</a:t>
            </a:r>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6E537DA-11B0-4102-B4B7-9931711DD1A1}" type="slidenum">
              <a:rPr lang="pl-PL" smtClean="0"/>
              <a:t>‹#›</a:t>
            </a:fld>
            <a:endParaRPr lang="pl-PL"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44394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pl-PL"/>
              <a:t>Kliknij, aby edytować styl</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l-PL"/>
              <a:t>Kliknij, aby edytować style wzorca tekstu</a:t>
            </a:r>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810958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6330355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pl-PL"/>
              <a:t>Kliknij, aby edytować styl</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2580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pl-PL"/>
              <a:t>Kliknij, aby edytować styl</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1339953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pl-PL"/>
              <a:t>Kliknij, aby edytować styl</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5" name="Footer Placeholder 4"/>
          <p:cNvSpPr>
            <a:spLocks noGrp="1"/>
          </p:cNvSpPr>
          <p:nvPr>
            <p:ph type="ftr" sz="quarter" idx="11"/>
          </p:nvPr>
        </p:nvSpPr>
        <p:spPr/>
        <p:txBody>
          <a:bodyPr/>
          <a:lstStyle/>
          <a:p>
            <a:endParaRPr lang="pl-PL"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515976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677045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pl-PL"/>
              <a:t>Kliknij, aby edytować styl</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8" name="Footer Placeholder 7"/>
          <p:cNvSpPr>
            <a:spLocks noGrp="1"/>
          </p:cNvSpPr>
          <p:nvPr>
            <p:ph type="ftr" sz="quarter" idx="11"/>
          </p:nvPr>
        </p:nvSpPr>
        <p:spPr/>
        <p:txBody>
          <a:bodyPr/>
          <a:lstStyle/>
          <a:p>
            <a:endParaRPr lang="pl-PL"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770085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4" name="Footer Placeholder 3"/>
          <p:cNvSpPr>
            <a:spLocks noGrp="1"/>
          </p:cNvSpPr>
          <p:nvPr>
            <p:ph type="ftr" sz="quarter" idx="11"/>
          </p:nvPr>
        </p:nvSpPr>
        <p:spPr/>
        <p:txBody>
          <a:bodyPr/>
          <a:lstStyle/>
          <a:p>
            <a:endParaRPr lang="pl-PL"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399088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3" name="Footer Placeholder 2"/>
          <p:cNvSpPr>
            <a:spLocks noGrp="1"/>
          </p:cNvSpPr>
          <p:nvPr>
            <p:ph type="ftr" sz="quarter" idx="11"/>
          </p:nvPr>
        </p:nvSpPr>
        <p:spPr/>
        <p:txBody>
          <a:bodyPr/>
          <a:lstStyle/>
          <a:p>
            <a:endParaRPr lang="pl-PL"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712908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pl-PL"/>
              <a:t>Kliknij, aby edytować styl</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726974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pl-PL"/>
              <a:t>Kliknij, aby edytować styl</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dirty="0"/>
              <a:t>Kliknij ikonę, aby dodać obraz</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9FD763A6-831C-4F85-8E82-7D9DE1CAEDA7}" type="datetimeFigureOut">
              <a:rPr lang="pl-PL" smtClean="0"/>
              <a:t>29.06.2022</a:t>
            </a:fld>
            <a:endParaRPr lang="pl-PL" dirty="0"/>
          </a:p>
        </p:txBody>
      </p:sp>
      <p:sp>
        <p:nvSpPr>
          <p:cNvPr id="6" name="Footer Placeholder 5"/>
          <p:cNvSpPr>
            <a:spLocks noGrp="1"/>
          </p:cNvSpPr>
          <p:nvPr>
            <p:ph type="ftr" sz="quarter" idx="11"/>
          </p:nvPr>
        </p:nvSpPr>
        <p:spPr/>
        <p:txBody>
          <a:bodyPr/>
          <a:lstStyle/>
          <a:p>
            <a:endParaRPr lang="pl-PL"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6E537DA-11B0-4102-B4B7-9931711DD1A1}" type="slidenum">
              <a:rPr lang="pl-PL" smtClean="0"/>
              <a:t>‹#›</a:t>
            </a:fld>
            <a:endParaRPr lang="pl-PL" dirty="0"/>
          </a:p>
        </p:txBody>
      </p:sp>
    </p:spTree>
    <p:extLst>
      <p:ext uri="{BB962C8B-B14F-4D97-AF65-F5344CB8AC3E}">
        <p14:creationId xmlns:p14="http://schemas.microsoft.com/office/powerpoint/2010/main" val="2031636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pl-PL"/>
              <a:t>Kliknij, aby edytować styl</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FD763A6-831C-4F85-8E82-7D9DE1CAEDA7}" type="datetimeFigureOut">
              <a:rPr lang="pl-PL" smtClean="0"/>
              <a:t>29.06.2022</a:t>
            </a:fld>
            <a:endParaRPr lang="pl-PL"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pl-PL"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6E537DA-11B0-4102-B4B7-9931711DD1A1}" type="slidenum">
              <a:rPr lang="pl-PL" smtClean="0"/>
              <a:t>‹#›</a:t>
            </a:fld>
            <a:endParaRPr lang="pl-PL" dirty="0"/>
          </a:p>
        </p:txBody>
      </p:sp>
    </p:spTree>
    <p:extLst>
      <p:ext uri="{BB962C8B-B14F-4D97-AF65-F5344CB8AC3E}">
        <p14:creationId xmlns:p14="http://schemas.microsoft.com/office/powerpoint/2010/main" val="32808129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6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6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CEC057F-C6DD-4432-AC87-9889B2901796}"/>
              </a:ext>
            </a:extLst>
          </p:cNvPr>
          <p:cNvSpPr>
            <a:spLocks noGrp="1"/>
          </p:cNvSpPr>
          <p:nvPr>
            <p:ph type="ctrTitle"/>
          </p:nvPr>
        </p:nvSpPr>
        <p:spPr>
          <a:xfrm>
            <a:off x="1026366" y="3261049"/>
            <a:ext cx="10139265" cy="2262781"/>
          </a:xfrm>
        </p:spPr>
        <p:txBody>
          <a:bodyPr>
            <a:normAutofit/>
          </a:bodyPr>
          <a:lstStyle/>
          <a:p>
            <a:pPr algn="ctr"/>
            <a:r>
              <a:rPr lang="pl-PL" b="1" dirty="0"/>
              <a:t>	</a:t>
            </a:r>
            <a:r>
              <a:rPr lang="pl-PL" dirty="0"/>
              <a:t>Raport o stanie </a:t>
            </a:r>
            <a:br>
              <a:rPr lang="pl-PL" dirty="0"/>
            </a:br>
            <a:r>
              <a:rPr lang="pl-PL" dirty="0"/>
              <a:t>	Gminy Sicienko za 2021 rok</a:t>
            </a:r>
          </a:p>
        </p:txBody>
      </p:sp>
      <p:pic>
        <p:nvPicPr>
          <p:cNvPr id="5" name="Obraz 4">
            <a:extLst>
              <a:ext uri="{FF2B5EF4-FFF2-40B4-BE49-F238E27FC236}">
                <a16:creationId xmlns:a16="http://schemas.microsoft.com/office/drawing/2014/main" id="{1DC5A0B4-4A58-4C2C-BD8D-5F1B6DA9C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7579" y="1334170"/>
            <a:ext cx="5756841" cy="1733287"/>
          </a:xfrm>
          <a:prstGeom prst="rect">
            <a:avLst/>
          </a:prstGeom>
        </p:spPr>
      </p:pic>
    </p:spTree>
    <p:extLst>
      <p:ext uri="{BB962C8B-B14F-4D97-AF65-F5344CB8AC3E}">
        <p14:creationId xmlns:p14="http://schemas.microsoft.com/office/powerpoint/2010/main" val="3346735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Wykres 7">
            <a:extLst>
              <a:ext uri="{FF2B5EF4-FFF2-40B4-BE49-F238E27FC236}">
                <a16:creationId xmlns:a16="http://schemas.microsoft.com/office/drawing/2014/main" id="{838926E3-2411-45ED-BD29-6C7F122CEFB8}"/>
              </a:ext>
            </a:extLst>
          </p:cNvPr>
          <p:cNvGraphicFramePr/>
          <p:nvPr>
            <p:extLst>
              <p:ext uri="{D42A27DB-BD31-4B8C-83A1-F6EECF244321}">
                <p14:modId xmlns:p14="http://schemas.microsoft.com/office/powerpoint/2010/main" val="4091131287"/>
              </p:ext>
            </p:extLst>
          </p:nvPr>
        </p:nvGraphicFramePr>
        <p:xfrm>
          <a:off x="3396000" y="1089000"/>
          <a:ext cx="5400000" cy="468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00545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BC135E7-EF86-8D2E-2A48-3B510CC4EEA2}"/>
              </a:ext>
            </a:extLst>
          </p:cNvPr>
          <p:cNvSpPr>
            <a:spLocks noGrp="1"/>
          </p:cNvSpPr>
          <p:nvPr>
            <p:ph type="title"/>
          </p:nvPr>
        </p:nvSpPr>
        <p:spPr>
          <a:xfrm>
            <a:off x="2592924" y="624110"/>
            <a:ext cx="9445277" cy="1280890"/>
          </a:xfrm>
        </p:spPr>
        <p:txBody>
          <a:bodyPr/>
          <a:lstStyle/>
          <a:p>
            <a:r>
              <a:rPr lang="pl-PL" dirty="0"/>
              <a:t>Ranking gmin – fundusze i projekty unijne</a:t>
            </a:r>
            <a:br>
              <a:rPr lang="pl-PL" dirty="0"/>
            </a:br>
            <a:r>
              <a:rPr lang="pl-PL" dirty="0"/>
              <a:t>ostatnie, aktualnie publikowane dane</a:t>
            </a:r>
            <a:endParaRPr lang="en-US" dirty="0"/>
          </a:p>
        </p:txBody>
      </p:sp>
      <p:pic>
        <p:nvPicPr>
          <p:cNvPr id="4" name="Obraz 3">
            <a:extLst>
              <a:ext uri="{FF2B5EF4-FFF2-40B4-BE49-F238E27FC236}">
                <a16:creationId xmlns:a16="http://schemas.microsoft.com/office/drawing/2014/main" id="{F3CF26E4-38EB-9264-D8C8-33A8FF01B8B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1802063" y="1823403"/>
            <a:ext cx="9426072" cy="5026208"/>
          </a:xfrm>
          <a:prstGeom prst="rect">
            <a:avLst/>
          </a:prstGeom>
          <a:noFill/>
          <a:ln>
            <a:noFill/>
          </a:ln>
        </p:spPr>
      </p:pic>
    </p:spTree>
    <p:extLst>
      <p:ext uri="{BB962C8B-B14F-4D97-AF65-F5344CB8AC3E}">
        <p14:creationId xmlns:p14="http://schemas.microsoft.com/office/powerpoint/2010/main" val="305331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DC84631-3866-4A26-B2E1-A7F8F169D3DA}"/>
              </a:ext>
            </a:extLst>
          </p:cNvPr>
          <p:cNvSpPr>
            <a:spLocks noGrp="1"/>
          </p:cNvSpPr>
          <p:nvPr>
            <p:ph type="title"/>
          </p:nvPr>
        </p:nvSpPr>
        <p:spPr/>
        <p:txBody>
          <a:bodyPr>
            <a:normAutofit/>
          </a:bodyPr>
          <a:lstStyle/>
          <a:p>
            <a:r>
              <a:rPr lang="pl-PL" sz="3200" dirty="0"/>
              <a:t>Wynik budżetu i zadłużenie gminy</a:t>
            </a:r>
          </a:p>
        </p:txBody>
      </p:sp>
      <p:sp>
        <p:nvSpPr>
          <p:cNvPr id="3" name="Symbol zastępczy zawartości 2">
            <a:extLst>
              <a:ext uri="{FF2B5EF4-FFF2-40B4-BE49-F238E27FC236}">
                <a16:creationId xmlns:a16="http://schemas.microsoft.com/office/drawing/2014/main" id="{7949372B-BC13-4308-BEB3-F4E8F52F8CFF}"/>
              </a:ext>
            </a:extLst>
          </p:cNvPr>
          <p:cNvSpPr>
            <a:spLocks noGrp="1"/>
          </p:cNvSpPr>
          <p:nvPr>
            <p:ph idx="1"/>
          </p:nvPr>
        </p:nvSpPr>
        <p:spPr>
          <a:xfrm>
            <a:off x="2589212" y="2133599"/>
            <a:ext cx="8915400" cy="4527259"/>
          </a:xfrm>
        </p:spPr>
        <p:txBody>
          <a:bodyPr>
            <a:normAutofit fontScale="92500" lnSpcReduction="10000"/>
          </a:bodyPr>
          <a:lstStyle/>
          <a:p>
            <a:r>
              <a:rPr lang="pl-PL" dirty="0"/>
              <a:t>Deficyt budżetu, czyli różnica pomiędzy osiągniętymi dochodami ogółem         a poniesionymi wydatkami ogółem, na dzień 31 grudnia 2021 roku wyniósł      </a:t>
            </a:r>
            <a:r>
              <a:rPr lang="pl-PL" b="1" dirty="0"/>
              <a:t>zaledwie 96.539,19 zł</a:t>
            </a:r>
            <a:r>
              <a:rPr lang="pl-PL" dirty="0"/>
              <a:t> i sfinansowany został środkami pochodzącymi z kredytu. Nadwyżka operacyjna, stanowiąca różnicę pomiędzy dochodami bieżącymi   a wydatkami bieżącymi, na koniec 2021 roku wyniosła 8.236.552,58 zł. </a:t>
            </a:r>
          </a:p>
          <a:p>
            <a:r>
              <a:rPr lang="pl-PL" dirty="0"/>
              <a:t>Zadłużenie gminy na 31 grudnia 2021 roku wynosiło 9.255.800,00 zł, co stanowi 12,80% wykonanych dochodów. Gmina posiada następujące zobowiązania długoterminowe:</a:t>
            </a:r>
          </a:p>
          <a:p>
            <a:pPr lvl="1"/>
            <a:r>
              <a:rPr lang="pl-PL" sz="1800" dirty="0">
                <a:effectLst/>
                <a:ea typeface="Times New Roman" panose="02020603050405020304" pitchFamily="18" charset="0"/>
                <a:cs typeface="Times New Roman" panose="02020603050405020304" pitchFamily="18" charset="0"/>
              </a:rPr>
              <a:t>pożyczka z Narodowego Funduszu Ochrony Środowiska i Gospodarki Wodnej na realizację inwestycji dotyczących rozwoju infrastruktury wodno-kanalizacyjnej na terenie gminy,</a:t>
            </a:r>
          </a:p>
          <a:p>
            <a:pPr lvl="1"/>
            <a:r>
              <a:rPr lang="pl-PL" sz="1800" dirty="0">
                <a:effectLst/>
                <a:ea typeface="Times New Roman" panose="02020603050405020304" pitchFamily="18" charset="0"/>
                <a:cs typeface="Times New Roman" panose="02020603050405020304" pitchFamily="18" charset="0"/>
              </a:rPr>
              <a:t>kredyty bankowe zaciągnięte w latach 2018 – 2021 na spłatę wcześniej zaciągniętych kredytów i pożyczek.</a:t>
            </a:r>
          </a:p>
          <a:p>
            <a:r>
              <a:rPr lang="pl-PL" sz="2000" dirty="0">
                <a:effectLst/>
                <a:ea typeface="Times New Roman" panose="02020603050405020304" pitchFamily="18" charset="0"/>
                <a:cs typeface="Times New Roman" panose="02020603050405020304" pitchFamily="18" charset="0"/>
              </a:rPr>
              <a:t>Koszty związane z obsługą zadłużenia w 2021 roku wyniosły 60.492,63 zł.                      Kwota ta stanowi 0,08% wydatków ogółem. </a:t>
            </a:r>
          </a:p>
          <a:p>
            <a:pPr marL="457200" lvl="1" indent="0">
              <a:buNone/>
            </a:pPr>
            <a:endParaRPr lang="pl-PL" sz="1800" dirty="0">
              <a:effectLst/>
              <a:ea typeface="Times New Roman" panose="02020603050405020304" pitchFamily="18" charset="0"/>
              <a:cs typeface="Times New Roman" panose="02020603050405020304" pitchFamily="18" charset="0"/>
            </a:endParaRPr>
          </a:p>
          <a:p>
            <a:endParaRPr lang="pl-PL" dirty="0"/>
          </a:p>
        </p:txBody>
      </p:sp>
    </p:spTree>
    <p:extLst>
      <p:ext uri="{BB962C8B-B14F-4D97-AF65-F5344CB8AC3E}">
        <p14:creationId xmlns:p14="http://schemas.microsoft.com/office/powerpoint/2010/main" val="1244809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0CAB359-C5D4-2FBD-1675-FE7E4F0342FF}"/>
              </a:ext>
            </a:extLst>
          </p:cNvPr>
          <p:cNvSpPr>
            <a:spLocks noGrp="1"/>
          </p:cNvSpPr>
          <p:nvPr>
            <p:ph type="title"/>
          </p:nvPr>
        </p:nvSpPr>
        <p:spPr/>
        <p:txBody>
          <a:bodyPr/>
          <a:lstStyle/>
          <a:p>
            <a:endParaRPr lang="en-US"/>
          </a:p>
        </p:txBody>
      </p:sp>
      <p:sp>
        <p:nvSpPr>
          <p:cNvPr id="3" name="Symbol zastępczy zawartości 2">
            <a:extLst>
              <a:ext uri="{FF2B5EF4-FFF2-40B4-BE49-F238E27FC236}">
                <a16:creationId xmlns:a16="http://schemas.microsoft.com/office/drawing/2014/main" id="{369C026C-893A-159D-9D49-B3421BBA55F5}"/>
              </a:ext>
            </a:extLst>
          </p:cNvPr>
          <p:cNvSpPr>
            <a:spLocks noGrp="1"/>
          </p:cNvSpPr>
          <p:nvPr>
            <p:ph idx="1"/>
          </p:nvPr>
        </p:nvSpPr>
        <p:spPr/>
        <p:txBody>
          <a:bodyPr>
            <a:normAutofit lnSpcReduction="10000"/>
          </a:bodyPr>
          <a:lstStyle/>
          <a:p>
            <a:pPr marR="180340" algn="just">
              <a:lnSpc>
                <a:spcPct val="115000"/>
              </a:lnSpc>
              <a:spcAft>
                <a:spcPts val="800"/>
              </a:spcAft>
              <a:tabLst>
                <a:tab pos="900430" algn="l"/>
              </a:tabLst>
            </a:pPr>
            <a:r>
              <a:rPr lang="pl-PL" dirty="0">
                <a:effectLst/>
                <a:ea typeface="Calibri" panose="020F0502020204030204" pitchFamily="34" charset="0"/>
              </a:rPr>
              <a:t>Wysokość nadwyżki operacyjnej osiągniętej na koniec 2021 roku powiększonej o dochody ze sprzedaży majątku wynosi 9.673.575,88 zł, natomiast zadłużenie Gminy Sicienko z tytułu zaciągniętych kredytów        i pożyczek to kwota 9.255.800,00 zł. Dopuszczalny wskaźnik spłaty w 2021 roku zobowiązań określony zgodnie z art. 243 ustawy z dnia 29 sierpnia 2009 roku o finansach publicznych wynosi 18,03%. Na spłatę kredytów       i pożyczek wraz z należnymi odsetkami w 2021 roku wydatkowano 1.486.810,63 zł. Ustalony w oparciu o powyższe przepisy wskaźnik spłaty zobowiązań z tytułu zadłużenia gminy wynosił 3,77%. </a:t>
            </a:r>
          </a:p>
          <a:p>
            <a:pPr marR="180340" algn="just">
              <a:lnSpc>
                <a:spcPct val="115000"/>
              </a:lnSpc>
              <a:spcAft>
                <a:spcPts val="800"/>
              </a:spcAft>
              <a:tabLst>
                <a:tab pos="900430" algn="l"/>
              </a:tabLst>
            </a:pPr>
            <a:r>
              <a:rPr lang="pl-PL" b="1" dirty="0">
                <a:effectLst/>
                <a:ea typeface="Times New Roman" panose="02020603050405020304" pitchFamily="18" charset="0"/>
                <a:cs typeface="Times New Roman" panose="02020603050405020304" pitchFamily="18" charset="0"/>
              </a:rPr>
              <a:t>Biorąc powyższe pod uwagę należy stwierdzić, że zadłużenie gminy          z tytułu kredytów i pożyczek jest na bezpiecznym poziomie.</a:t>
            </a:r>
            <a:endParaRPr lang="pl-PL" b="1" dirty="0"/>
          </a:p>
          <a:p>
            <a:endParaRPr lang="en-US" dirty="0"/>
          </a:p>
        </p:txBody>
      </p:sp>
    </p:spTree>
    <p:extLst>
      <p:ext uri="{BB962C8B-B14F-4D97-AF65-F5344CB8AC3E}">
        <p14:creationId xmlns:p14="http://schemas.microsoft.com/office/powerpoint/2010/main" val="1061838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06BA174-1F23-EF3E-8A72-9D766A95AEF1}"/>
              </a:ext>
            </a:extLst>
          </p:cNvPr>
          <p:cNvSpPr>
            <a:spLocks noGrp="1"/>
          </p:cNvSpPr>
          <p:nvPr>
            <p:ph type="title"/>
          </p:nvPr>
        </p:nvSpPr>
        <p:spPr/>
        <p:txBody>
          <a:bodyPr/>
          <a:lstStyle/>
          <a:p>
            <a:r>
              <a:rPr lang="pl-PL" sz="3600" dirty="0"/>
              <a:t>Ranking Finansowy</a:t>
            </a:r>
            <a:br>
              <a:rPr lang="pl-PL" sz="3600" b="1" dirty="0"/>
            </a:br>
            <a:endParaRPr lang="en-US" dirty="0"/>
          </a:p>
        </p:txBody>
      </p:sp>
      <p:sp>
        <p:nvSpPr>
          <p:cNvPr id="3" name="Symbol zastępczy zawartości 2">
            <a:extLst>
              <a:ext uri="{FF2B5EF4-FFF2-40B4-BE49-F238E27FC236}">
                <a16:creationId xmlns:a16="http://schemas.microsoft.com/office/drawing/2014/main" id="{04BAB5D1-D730-F847-2174-C2D30C2CB5CF}"/>
              </a:ext>
            </a:extLst>
          </p:cNvPr>
          <p:cNvSpPr>
            <a:spLocks noGrp="1"/>
          </p:cNvSpPr>
          <p:nvPr>
            <p:ph idx="1"/>
          </p:nvPr>
        </p:nvSpPr>
        <p:spPr>
          <a:xfrm>
            <a:off x="1143000" y="1350280"/>
            <a:ext cx="6477000" cy="5507720"/>
          </a:xfrm>
        </p:spPr>
        <p:txBody>
          <a:bodyPr>
            <a:normAutofit/>
          </a:bodyPr>
          <a:lstStyle/>
          <a:p>
            <a:r>
              <a:rPr lang="pl-PL" sz="1800" dirty="0"/>
              <a:t>Już po raz drugi </a:t>
            </a:r>
            <a:r>
              <a:rPr lang="pl-PL" sz="1800" b="1" dirty="0"/>
              <a:t>gmina Sicienko </a:t>
            </a:r>
            <a:r>
              <a:rPr lang="pl-PL" sz="1800" dirty="0"/>
              <a:t>znalazła się na            </a:t>
            </a:r>
            <a:r>
              <a:rPr lang="pl-PL" sz="1800" b="1" dirty="0"/>
              <a:t>3 miejscu spośród 92 gmin wiejskich województwa </a:t>
            </a:r>
            <a:r>
              <a:rPr lang="pl-PL" sz="1800" dirty="0"/>
              <a:t>kujawsko-pomorskiego w Rankingu Finansowym Samorządu Terytorialnego za 2021 rok. </a:t>
            </a:r>
          </a:p>
          <a:p>
            <a:r>
              <a:rPr lang="pl-PL" sz="1800" b="1" dirty="0"/>
              <a:t>W województwie wyprzedziło nas jedynie Osielsko </a:t>
            </a:r>
            <a:br>
              <a:rPr lang="pl-PL" sz="1800" b="1" dirty="0"/>
            </a:br>
            <a:r>
              <a:rPr lang="pl-PL" sz="1800" b="1" dirty="0"/>
              <a:t>i Fabianki. </a:t>
            </a:r>
          </a:p>
          <a:p>
            <a:r>
              <a:rPr lang="pl-PL" sz="2000" dirty="0"/>
              <a:t>Gmina</a:t>
            </a:r>
            <a:r>
              <a:rPr lang="pl-PL" sz="1800" dirty="0"/>
              <a:t> Sicienko bardzo dobrze wypada również       na arenie ogólnopolskiej, gdyż na 1533 gmin wiejskich Sicienko zajmuje 75 miejsce, co oznacza, że </a:t>
            </a:r>
            <a:r>
              <a:rPr lang="pl-PL" sz="1800" b="1" dirty="0"/>
              <a:t>w ciągu ostatniego roku przesunęliśmy się o 11 miejsc            (w 2020 r. zajmowaliśmy 86 miejsce).</a:t>
            </a:r>
          </a:p>
          <a:p>
            <a:r>
              <a:rPr lang="pl-PL" sz="1800" dirty="0"/>
              <a:t>Ranking opracowują niezależne instytucje               pod przewodnictwem Uniwersytetu Ekonomicznego we Wrocławiu, w którym brane są pod uwagę      m.in. takie informacje jak: wartość zrealizowanych inwestycji, wysokość zadłużenia i wielkość pozyskanych dotacji unijnych.</a:t>
            </a:r>
          </a:p>
          <a:p>
            <a:endParaRPr lang="pl-PL" dirty="0"/>
          </a:p>
          <a:p>
            <a:endParaRPr lang="en-US" dirty="0"/>
          </a:p>
        </p:txBody>
      </p:sp>
      <p:pic>
        <p:nvPicPr>
          <p:cNvPr id="5" name="Obraz 4">
            <a:extLst>
              <a:ext uri="{FF2B5EF4-FFF2-40B4-BE49-F238E27FC236}">
                <a16:creationId xmlns:a16="http://schemas.microsoft.com/office/drawing/2014/main" id="{9581651C-0249-6CAD-C11A-9FB4AF1BD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0" y="0"/>
            <a:ext cx="4572000" cy="6858000"/>
          </a:xfrm>
          <a:prstGeom prst="rect">
            <a:avLst/>
          </a:prstGeom>
        </p:spPr>
      </p:pic>
    </p:spTree>
    <p:extLst>
      <p:ext uri="{BB962C8B-B14F-4D97-AF65-F5344CB8AC3E}">
        <p14:creationId xmlns:p14="http://schemas.microsoft.com/office/powerpoint/2010/main" val="791324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Zadania inwestycyjne i remontowe</a:t>
            </a:r>
          </a:p>
        </p:txBody>
      </p:sp>
    </p:spTree>
    <p:extLst>
      <p:ext uri="{BB962C8B-B14F-4D97-AF65-F5344CB8AC3E}">
        <p14:creationId xmlns:p14="http://schemas.microsoft.com/office/powerpoint/2010/main" val="330835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086D77-E494-44FF-8A5D-9B2412B1A3C0}"/>
              </a:ext>
            </a:extLst>
          </p:cNvPr>
          <p:cNvSpPr>
            <a:spLocks noGrp="1"/>
          </p:cNvSpPr>
          <p:nvPr>
            <p:ph type="title"/>
          </p:nvPr>
        </p:nvSpPr>
        <p:spPr/>
        <p:txBody>
          <a:bodyPr>
            <a:normAutofit fontScale="90000"/>
          </a:bodyPr>
          <a:lstStyle/>
          <a:p>
            <a:r>
              <a:rPr lang="pl-PL" dirty="0"/>
              <a:t>Opis zadań inwestycyjnych i remontowych zrealizowanych w roku 2021 w ujęciu rzeczowym i finansowym</a:t>
            </a:r>
          </a:p>
        </p:txBody>
      </p:sp>
      <p:sp>
        <p:nvSpPr>
          <p:cNvPr id="3" name="Symbol zastępczy zawartości 2">
            <a:extLst>
              <a:ext uri="{FF2B5EF4-FFF2-40B4-BE49-F238E27FC236}">
                <a16:creationId xmlns:a16="http://schemas.microsoft.com/office/drawing/2014/main" id="{C8F0CE2F-AE37-435D-8C42-213703360F12}"/>
              </a:ext>
            </a:extLst>
          </p:cNvPr>
          <p:cNvSpPr>
            <a:spLocks noGrp="1"/>
          </p:cNvSpPr>
          <p:nvPr>
            <p:ph idx="1"/>
          </p:nvPr>
        </p:nvSpPr>
        <p:spPr/>
        <p:txBody>
          <a:bodyPr>
            <a:normAutofit/>
          </a:bodyPr>
          <a:lstStyle/>
          <a:p>
            <a:endParaRPr lang="pl-PL" dirty="0"/>
          </a:p>
          <a:p>
            <a:r>
              <a:rPr lang="pl-PL" dirty="0"/>
              <a:t>Dokonując podsumowania roku minionego, należy stwierdzić, że był to rok bardzo trudny. Kolejne fale (jedna gorsza od drugiej) koronawirusa      COVID 19, wprowadzone przez władze ograniczenia, reżim sanitarny          oraz liczne zachorowania, które nie oszczędziły również pracowników Urzędu Gminy w Sicienku, kwarantanna, izolacja i praca zdalna pracowników  w wielu instytucjach spowodowały, że realizacja zadań była bardzo trudna. Związane z tym spowolnienie gospodarki, szybko rosnąca inflacja oraz znaczący wzrost cen materiałów i usług w drugiej połowie roku odbiło swoje piętno na finansach naszej gminy oraz warunkach przygotowania i realizacji inwestycji. </a:t>
            </a:r>
          </a:p>
        </p:txBody>
      </p:sp>
    </p:spTree>
    <p:extLst>
      <p:ext uri="{BB962C8B-B14F-4D97-AF65-F5344CB8AC3E}">
        <p14:creationId xmlns:p14="http://schemas.microsoft.com/office/powerpoint/2010/main" val="3953561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086D77-E494-44FF-8A5D-9B2412B1A3C0}"/>
              </a:ext>
            </a:extLst>
          </p:cNvPr>
          <p:cNvSpPr>
            <a:spLocks noGrp="1"/>
          </p:cNvSpPr>
          <p:nvPr>
            <p:ph type="title"/>
          </p:nvPr>
        </p:nvSpPr>
        <p:spPr/>
        <p:txBody>
          <a:bodyPr>
            <a:normAutofit fontScale="90000"/>
          </a:bodyPr>
          <a:lstStyle/>
          <a:p>
            <a:r>
              <a:rPr lang="pl-PL" dirty="0"/>
              <a:t>Opis zadań inwestycyjnych i remontowych zrealizowanych w roku 2021 w ujęciu rzeczowym i finansowym</a:t>
            </a:r>
          </a:p>
        </p:txBody>
      </p:sp>
      <p:sp>
        <p:nvSpPr>
          <p:cNvPr id="3" name="Symbol zastępczy zawartości 2">
            <a:extLst>
              <a:ext uri="{FF2B5EF4-FFF2-40B4-BE49-F238E27FC236}">
                <a16:creationId xmlns:a16="http://schemas.microsoft.com/office/drawing/2014/main" id="{C8F0CE2F-AE37-435D-8C42-213703360F12}"/>
              </a:ext>
            </a:extLst>
          </p:cNvPr>
          <p:cNvSpPr>
            <a:spLocks noGrp="1"/>
          </p:cNvSpPr>
          <p:nvPr>
            <p:ph idx="1"/>
          </p:nvPr>
        </p:nvSpPr>
        <p:spPr>
          <a:xfrm>
            <a:off x="2589212" y="2133600"/>
            <a:ext cx="8915400" cy="4100290"/>
          </a:xfrm>
        </p:spPr>
        <p:txBody>
          <a:bodyPr>
            <a:normAutofit/>
          </a:bodyPr>
          <a:lstStyle/>
          <a:p>
            <a:endParaRPr lang="pl-PL" dirty="0"/>
          </a:p>
          <a:p>
            <a:r>
              <a:rPr lang="pl-PL" dirty="0"/>
              <a:t>W tej trudnej rzeczywistości roku 2021, w naszej gminie                              udało się zrealizować zdecydowaną większość zadań i projektów.             Ich realizacja możliwa była, po pierwsze dzięki otwartości i dobrej współpracy organu wykonawczego z organem stanowiącym gminy      oraz z Sołtysami i Radami Sołeckimi poszczególnych sołectw, a po drugie dzięki skutecznemu aplikowaniu o środki zewnętrzne na realizację zadań. Pochodziły one głównie ze środków UE oraz ze środków budżetu państwa, dostępnych w ramach różnych programów, głównie z Rządowego Funduszu Rozwoju Dróg oraz Rządowego Funduszu Inwestycji Lokalnych. Uruchomiony w ciągu 2021 roku Program inwestycji strategicznych Polski Ład, w którym gmina również aplikowała pozwolił zakontraktować            na rok 2022 kwotę ponad 6,5 mln, na poprawę stanu infrastruktury drogowej na terenie naszej gminy</a:t>
            </a:r>
          </a:p>
        </p:txBody>
      </p:sp>
    </p:spTree>
    <p:extLst>
      <p:ext uri="{BB962C8B-B14F-4D97-AF65-F5344CB8AC3E}">
        <p14:creationId xmlns:p14="http://schemas.microsoft.com/office/powerpoint/2010/main" val="3329993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086D77-E494-44FF-8A5D-9B2412B1A3C0}"/>
              </a:ext>
            </a:extLst>
          </p:cNvPr>
          <p:cNvSpPr>
            <a:spLocks noGrp="1"/>
          </p:cNvSpPr>
          <p:nvPr>
            <p:ph type="title"/>
          </p:nvPr>
        </p:nvSpPr>
        <p:spPr/>
        <p:txBody>
          <a:bodyPr>
            <a:normAutofit fontScale="90000"/>
          </a:bodyPr>
          <a:lstStyle/>
          <a:p>
            <a:r>
              <a:rPr lang="pl-PL" dirty="0"/>
              <a:t>Opis zadań inwestycyjnych i remontowych zrealizowanych w roku 2021 w ujęciu rzeczowym i finansowym</a:t>
            </a:r>
          </a:p>
        </p:txBody>
      </p:sp>
      <p:sp>
        <p:nvSpPr>
          <p:cNvPr id="3" name="Symbol zastępczy zawartości 2">
            <a:extLst>
              <a:ext uri="{FF2B5EF4-FFF2-40B4-BE49-F238E27FC236}">
                <a16:creationId xmlns:a16="http://schemas.microsoft.com/office/drawing/2014/main" id="{C8F0CE2F-AE37-435D-8C42-213703360F12}"/>
              </a:ext>
            </a:extLst>
          </p:cNvPr>
          <p:cNvSpPr>
            <a:spLocks noGrp="1"/>
          </p:cNvSpPr>
          <p:nvPr>
            <p:ph idx="1"/>
          </p:nvPr>
        </p:nvSpPr>
        <p:spPr/>
        <p:txBody>
          <a:bodyPr/>
          <a:lstStyle/>
          <a:p>
            <a:endParaRPr lang="pl-PL" dirty="0"/>
          </a:p>
          <a:p>
            <a:r>
              <a:rPr lang="pl-PL" dirty="0"/>
              <a:t>Źródła finasowania zadań inwestycyjnych i remontowych realizowanych   na terenie gminy Sicienko w 2021 roku w ujęciu procentowym przedstawia wykres poniżej:</a:t>
            </a:r>
          </a:p>
        </p:txBody>
      </p:sp>
      <p:pic>
        <p:nvPicPr>
          <p:cNvPr id="4" name="Obraz 3">
            <a:extLst>
              <a:ext uri="{FF2B5EF4-FFF2-40B4-BE49-F238E27FC236}">
                <a16:creationId xmlns:a16="http://schemas.microsoft.com/office/drawing/2014/main" id="{24B4A41E-33EB-441C-BC03-3286DB1BDF1A}"/>
              </a:ext>
            </a:extLst>
          </p:cNvPr>
          <p:cNvPicPr/>
          <p:nvPr/>
        </p:nvPicPr>
        <p:blipFill>
          <a:blip r:embed="rId2">
            <a:extLst>
              <a:ext uri="{28A0092B-C50C-407E-A947-70E740481C1C}">
                <a14:useLocalDpi xmlns:a14="http://schemas.microsoft.com/office/drawing/2010/main" val="0"/>
              </a:ext>
            </a:extLst>
          </a:blip>
          <a:srcRect/>
          <a:stretch/>
        </p:blipFill>
        <p:spPr>
          <a:xfrm>
            <a:off x="4166912" y="3429000"/>
            <a:ext cx="5760000" cy="3240000"/>
          </a:xfrm>
          <a:prstGeom prst="rect">
            <a:avLst/>
          </a:prstGeom>
        </p:spPr>
      </p:pic>
    </p:spTree>
    <p:extLst>
      <p:ext uri="{BB962C8B-B14F-4D97-AF65-F5344CB8AC3E}">
        <p14:creationId xmlns:p14="http://schemas.microsoft.com/office/powerpoint/2010/main" val="371857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086D77-E494-44FF-8A5D-9B2412B1A3C0}"/>
              </a:ext>
            </a:extLst>
          </p:cNvPr>
          <p:cNvSpPr>
            <a:spLocks noGrp="1"/>
          </p:cNvSpPr>
          <p:nvPr>
            <p:ph type="title"/>
          </p:nvPr>
        </p:nvSpPr>
        <p:spPr/>
        <p:txBody>
          <a:bodyPr>
            <a:normAutofit/>
          </a:bodyPr>
          <a:lstStyle/>
          <a:p>
            <a:endParaRPr lang="pl-PL" dirty="0"/>
          </a:p>
        </p:txBody>
      </p:sp>
      <p:sp>
        <p:nvSpPr>
          <p:cNvPr id="3" name="Symbol zastępczy zawartości 2">
            <a:extLst>
              <a:ext uri="{FF2B5EF4-FFF2-40B4-BE49-F238E27FC236}">
                <a16:creationId xmlns:a16="http://schemas.microsoft.com/office/drawing/2014/main" id="{C8F0CE2F-AE37-435D-8C42-213703360F12}"/>
              </a:ext>
            </a:extLst>
          </p:cNvPr>
          <p:cNvSpPr>
            <a:spLocks noGrp="1"/>
          </p:cNvSpPr>
          <p:nvPr>
            <p:ph idx="1"/>
          </p:nvPr>
        </p:nvSpPr>
        <p:spPr>
          <a:xfrm>
            <a:off x="2589212" y="2133600"/>
            <a:ext cx="8915400" cy="4229878"/>
          </a:xfrm>
        </p:spPr>
        <p:txBody>
          <a:bodyPr>
            <a:normAutofit fontScale="92500" lnSpcReduction="10000"/>
          </a:bodyPr>
          <a:lstStyle/>
          <a:p>
            <a:endParaRPr lang="pl-PL" dirty="0"/>
          </a:p>
          <a:p>
            <a:r>
              <a:rPr lang="pl-PL" dirty="0"/>
              <a:t>Najwięcej środków, bo aż ponad 9,7 mln zł wszystkich wydatków przeznaczyliśmy na działania kanalizacyjne. W tym na budowę kanalizacji sanitarnej w Kruszynie (etap IV) oraz, a właściwie przede wszystkim na realizację zadania pn. „Przebudowa i rozbudowa oczyszczalni ścieków  w Wojnowie” gdzie został zakończony etap I </a:t>
            </a:r>
            <a:r>
              <a:rPr lang="pl-PL" dirty="0" err="1"/>
              <a:t>i</a:t>
            </a:r>
            <a:r>
              <a:rPr lang="pl-PL" dirty="0"/>
              <a:t> III, a realizacja etapu II jest mocno zaawansowana. Zadania te realizowane były w dużej części ze środków UE      w ramach </a:t>
            </a:r>
            <a:r>
              <a:rPr lang="pl-PL" dirty="0" err="1"/>
              <a:t>POIiŚ</a:t>
            </a:r>
            <a:r>
              <a:rPr lang="pl-PL" dirty="0"/>
              <a:t> oraz RPO WK-P na lata 2014-2020 oraz ze środków budżetu państwa w ramach programu RFIL. Prawie 7 mln zł wydatkowano na budowę    i remonty dróg gminnych i powiatowych na terenie naszej gminy</a:t>
            </a:r>
          </a:p>
          <a:p>
            <a:r>
              <a:rPr lang="pl-PL" dirty="0"/>
              <a:t>Tak duże zaangażowanie środków na ten cel, możliwe było głównie dzięki dotacjom uzyskanym z programu pn. Rządowy Fundusz Rozwoju Dróg.              W ciągu roku złożyliśmy następne wnioski,  do kolejnej edycji RFRD,                    do realizacji w roku 2022. W roku 2021 zostały sporządzone także nowe projekty techniczne na budowę kolejnych odcinków dróg, które będą realizowane        w latach następnych, w miarę możliwości finansowych gminy.</a:t>
            </a:r>
          </a:p>
          <a:p>
            <a:endParaRPr lang="pl-PL" dirty="0"/>
          </a:p>
        </p:txBody>
      </p:sp>
    </p:spTree>
    <p:extLst>
      <p:ext uri="{BB962C8B-B14F-4D97-AF65-F5344CB8AC3E}">
        <p14:creationId xmlns:p14="http://schemas.microsoft.com/office/powerpoint/2010/main" val="32552021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F95D2617-4B5B-636A-B232-0E174CCFBF2D}"/>
              </a:ext>
            </a:extLst>
          </p:cNvPr>
          <p:cNvSpPr>
            <a:spLocks noGrp="1"/>
          </p:cNvSpPr>
          <p:nvPr>
            <p:ph idx="1"/>
          </p:nvPr>
        </p:nvSpPr>
        <p:spPr>
          <a:xfrm>
            <a:off x="1638300" y="685799"/>
            <a:ext cx="8915400" cy="6172201"/>
          </a:xfrm>
        </p:spPr>
        <p:txBody>
          <a:bodyPr>
            <a:normAutofit fontScale="62500" lnSpcReduction="20000"/>
          </a:bodyPr>
          <a:lstStyle/>
          <a:p>
            <a:pPr marL="0" marR="180340" indent="0" algn="just">
              <a:lnSpc>
                <a:spcPct val="150000"/>
              </a:lnSpc>
              <a:spcBef>
                <a:spcPts val="0"/>
              </a:spcBef>
              <a:buNone/>
              <a:tabLst>
                <a:tab pos="457200" algn="l"/>
              </a:tabLst>
            </a:pPr>
            <a:r>
              <a:rPr lang="pl-PL" sz="1800" i="1" dirty="0">
                <a:effectLst/>
                <a:ea typeface="Calibri" panose="020F0502020204030204" pitchFamily="34" charset="0"/>
                <a:cs typeface="Times New Roman" panose="02020603050405020304" pitchFamily="18" charset="0"/>
              </a:rPr>
              <a:t>Zgodnie z art. 28aa ustawy z dnia 8 marca 1990 r. o samorządzie gminnym wójt co roku  do dnia 31 maja przedstawia raport radzie gminy. </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r>
              <a:rPr lang="pl-PL" sz="1800" i="1" dirty="0">
                <a:effectLst/>
                <a:ea typeface="Calibri" panose="020F0502020204030204" pitchFamily="34" charset="0"/>
                <a:cs typeface="Times New Roman" panose="02020603050405020304" pitchFamily="18" charset="0"/>
              </a:rPr>
              <a:t>Raport obejmuje podsumowanie działalności wójta w roku poprzednim, w szczególności realizację polityk, programów i strategii, uchwał rady gminy i budżetu obywatelskiego. Rada gminy rozpatruje raport podczas sesji, na której podejmowana         jest uchwała rady gminy w sprawie udzielenia lub nieudzielenia absolutorium wójtowi.</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r>
              <a:rPr lang="pl-PL" sz="1800" i="1" dirty="0">
                <a:effectLst/>
                <a:ea typeface="Calibri" panose="020F0502020204030204" pitchFamily="34" charset="0"/>
                <a:cs typeface="Times New Roman" panose="02020603050405020304" pitchFamily="18" charset="0"/>
              </a:rPr>
              <a:t>Dla organu stanowiącego JST raport o stanie gminy jest kolejnym instrumentem natury kontrolno-nadzorczej,                                a dla mieszkańców okazją do pełniejszego i szerszego zapoznania się z zakresem działalności organu wykonawczego. </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r>
              <a:rPr lang="pl-PL" sz="1800" i="1" dirty="0">
                <a:effectLst/>
                <a:ea typeface="Calibri" panose="020F0502020204030204" pitchFamily="34" charset="0"/>
                <a:cs typeface="Times New Roman" panose="02020603050405020304" pitchFamily="18" charset="0"/>
              </a:rPr>
              <a:t>Dokument powstał na podstawie danych zebranych z komórek organizacyjnych Urzędu Gminy  w Sicienku i jednostek organizacyjnych gminy. </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r>
              <a:rPr lang="pl-PL" sz="1800" i="1" dirty="0">
                <a:effectLst/>
                <a:ea typeface="Calibri" panose="020F0502020204030204" pitchFamily="34" charset="0"/>
                <a:cs typeface="Times New Roman" panose="02020603050405020304" pitchFamily="18" charset="0"/>
              </a:rPr>
              <a:t>Przedstawione w raporcie dane wskazują na znaczący wzrost nakładów na realizację priorytetowych zadań inwestycyjnych      oraz zwiększenie bezpieczeństwa finansowego gminy. </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r>
              <a:rPr lang="pl-PL" sz="1800" i="1" dirty="0">
                <a:effectLst/>
                <a:ea typeface="Calibri" panose="020F0502020204030204" pitchFamily="34" charset="0"/>
                <a:cs typeface="Times New Roman" panose="02020603050405020304" pitchFamily="18" charset="0"/>
              </a:rPr>
              <a:t>Pierwszy raz w historii gmina Sicienko znalazła się na 3 miejscu spośród 92 gmin wiejskich województwa kujawsko-pomorskiego, w ogłoszonym w czerwcu 2021 r. Rankingu Finansowym Samorządu Terytorialnego za 2020 rok. W województwie wyprzedziło nas jedynie Osielsko i Brodnica. Gmina Sicienko bardzo dobrze wypada również na arenie ogólnopolskiej, gdyż na 1533 gmin wiejskich Sicienko zajmuje 86 miejsce, co oznacza, że w ciągu ostatnich 2 lat przesunęliśmy się o 157 miejsc (w 2018 r. zajmowaliśmy 243 miejsce).Ranking opracowują niezależne instytucje pod przewodnictwem Uniwersytetu Ekonomicznego     we Wrocławiu, w którym brane są pod uwagę m.in. takie informacje jak: wartość zrealizowanych inwestycji, wysokość zadłużenia i wielkość pozyskanych dotacji unijnych.</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800"/>
              </a:spcAft>
              <a:buNone/>
              <a:tabLst>
                <a:tab pos="457200" algn="l"/>
              </a:tabLst>
            </a:pPr>
            <a:r>
              <a:rPr lang="pl-PL" sz="1800" i="1" dirty="0">
                <a:effectLst/>
                <a:ea typeface="Calibri" panose="020F0502020204030204" pitchFamily="34" charset="0"/>
                <a:cs typeface="Times New Roman" panose="02020603050405020304" pitchFamily="18" charset="0"/>
              </a:rPr>
              <a:t>Przez rok 2021, który był jednocześnie trzecim pełnym rokiem mojej kadencji  na stanowisku Wójta Gminy Sicienko, razem           z moim Zespołem oraz przy dużym wsparciu Radnych, skutecznie pozyskiwaliśmy środki zewnętrzne na realizację inwestycji służących poprawie warunków życia w naszej Gminie. </a:t>
            </a:r>
            <a:endParaRPr lang="en-US" sz="1800" dirty="0">
              <a:effectLst/>
              <a:ea typeface="Calibri" panose="020F0502020204030204" pitchFamily="34" charset="0"/>
              <a:cs typeface="Times New Roman" panose="02020603050405020304" pitchFamily="18" charset="0"/>
            </a:endParaRPr>
          </a:p>
          <a:p>
            <a:pPr marL="0" marR="180340" indent="0" algn="just">
              <a:lnSpc>
                <a:spcPct val="150000"/>
              </a:lnSpc>
              <a:spcBef>
                <a:spcPts val="0"/>
              </a:spcBef>
              <a:spcAft>
                <a:spcPts val="600"/>
              </a:spcAft>
              <a:buNone/>
              <a:tabLst>
                <a:tab pos="457200" algn="l"/>
              </a:tabLst>
            </a:pPr>
            <a:endParaRPr lang="en-US" dirty="0"/>
          </a:p>
        </p:txBody>
      </p:sp>
    </p:spTree>
    <p:extLst>
      <p:ext uri="{BB962C8B-B14F-4D97-AF65-F5344CB8AC3E}">
        <p14:creationId xmlns:p14="http://schemas.microsoft.com/office/powerpoint/2010/main" val="1205607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0086D77-E494-44FF-8A5D-9B2412B1A3C0}"/>
              </a:ext>
            </a:extLst>
          </p:cNvPr>
          <p:cNvSpPr>
            <a:spLocks noGrp="1"/>
          </p:cNvSpPr>
          <p:nvPr>
            <p:ph type="title"/>
          </p:nvPr>
        </p:nvSpPr>
        <p:spPr/>
        <p:txBody>
          <a:bodyPr>
            <a:normAutofit/>
          </a:bodyPr>
          <a:lstStyle/>
          <a:p>
            <a:endParaRPr lang="pl-PL" dirty="0"/>
          </a:p>
        </p:txBody>
      </p:sp>
      <p:sp>
        <p:nvSpPr>
          <p:cNvPr id="3" name="Symbol zastępczy zawartości 2">
            <a:extLst>
              <a:ext uri="{FF2B5EF4-FFF2-40B4-BE49-F238E27FC236}">
                <a16:creationId xmlns:a16="http://schemas.microsoft.com/office/drawing/2014/main" id="{C8F0CE2F-AE37-435D-8C42-213703360F12}"/>
              </a:ext>
            </a:extLst>
          </p:cNvPr>
          <p:cNvSpPr>
            <a:spLocks noGrp="1"/>
          </p:cNvSpPr>
          <p:nvPr>
            <p:ph idx="1"/>
          </p:nvPr>
        </p:nvSpPr>
        <p:spPr>
          <a:xfrm>
            <a:off x="2589212" y="2133600"/>
            <a:ext cx="8915400" cy="4304522"/>
          </a:xfrm>
        </p:spPr>
        <p:txBody>
          <a:bodyPr>
            <a:normAutofit fontScale="92500" lnSpcReduction="10000"/>
          </a:bodyPr>
          <a:lstStyle/>
          <a:p>
            <a:endParaRPr lang="pl-PL" dirty="0"/>
          </a:p>
          <a:p>
            <a:r>
              <a:rPr lang="pl-PL" dirty="0"/>
              <a:t>Ponadto w roku 2021 otrzymaliśmy promesę z programu Polski Ład                     na dofinansowanie projektu pn. Poprawa stanu infrastruktury drogowej                    na terenie Gminy Sicienko. W ramach tego projektu w roku 2022 możliwa będzie przebudowa kolejnych trzech dróg na terenie naszej gminy, a otrzymana bezzwrotna dotacja pokryje 95% wartości planowanych robót budowlanych.</a:t>
            </a:r>
          </a:p>
          <a:p>
            <a:r>
              <a:rPr lang="pl-PL" dirty="0"/>
              <a:t>Warto odnotować, że w roku 2021 przybyło nam kolejnych 52 nowych punktów świetlnych i 2,8 km nowej sieci elektrycznej do ich zasilania.                             Koszt ich wybudowania to kwota ponad 0,3 mln zł pochodząca głównie            ze środków wydzielonego Funduszu sołeckiego na rok 2021. Lokalizację nowych latarni ulicznych wskazali sami mieszkańcy. Kolejne projekty oświetleniowe zostały przygotowane i mogą być realizowane w latach następnych.</a:t>
            </a:r>
          </a:p>
          <a:p>
            <a:r>
              <a:rPr lang="pl-PL" dirty="0"/>
              <a:t>W roku 2021 dla naszych najmłodszych mieszkańców zostały zakupione                        i zamontowane nowe elementy placu zabaw, a nieco starsi mieszkańcy Zielonczyna i Strzelewa mogą aktywnie spędzać część wolnego czasu na nowo zamontowanej siłowni zewnętrznej.</a:t>
            </a:r>
          </a:p>
        </p:txBody>
      </p:sp>
    </p:spTree>
    <p:extLst>
      <p:ext uri="{BB962C8B-B14F-4D97-AF65-F5344CB8AC3E}">
        <p14:creationId xmlns:p14="http://schemas.microsoft.com/office/powerpoint/2010/main" val="1096305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2CF53802-0F2B-46C7-B2C0-25551DA141CA}"/>
              </a:ext>
            </a:extLst>
          </p:cNvPr>
          <p:cNvSpPr>
            <a:spLocks noGrp="1"/>
          </p:cNvSpPr>
          <p:nvPr>
            <p:ph idx="1"/>
          </p:nvPr>
        </p:nvSpPr>
        <p:spPr>
          <a:xfrm>
            <a:off x="2612962" y="747544"/>
            <a:ext cx="8915400" cy="3777622"/>
          </a:xfrm>
        </p:spPr>
        <p:txBody>
          <a:bodyPr/>
          <a:lstStyle/>
          <a:p>
            <a:r>
              <a:rPr lang="pl-PL" dirty="0"/>
              <a:t>Struktura wydatków głównych zadań inwestycyjnych i remontowych w roku 2021:</a:t>
            </a:r>
          </a:p>
        </p:txBody>
      </p:sp>
      <p:pic>
        <p:nvPicPr>
          <p:cNvPr id="7" name="Obraz 6">
            <a:extLst>
              <a:ext uri="{FF2B5EF4-FFF2-40B4-BE49-F238E27FC236}">
                <a16:creationId xmlns:a16="http://schemas.microsoft.com/office/drawing/2014/main" id="{F0148B8D-10C7-A358-6B31-08D9E94D0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2961" y="1394339"/>
            <a:ext cx="8915399" cy="4716117"/>
          </a:xfrm>
          <a:prstGeom prst="rect">
            <a:avLst/>
          </a:prstGeom>
        </p:spPr>
      </p:pic>
    </p:spTree>
    <p:extLst>
      <p:ext uri="{BB962C8B-B14F-4D97-AF65-F5344CB8AC3E}">
        <p14:creationId xmlns:p14="http://schemas.microsoft.com/office/powerpoint/2010/main" val="797979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280860-E09E-4960-89FE-23250DDF18FA}"/>
              </a:ext>
            </a:extLst>
          </p:cNvPr>
          <p:cNvSpPr>
            <a:spLocks noGrp="1"/>
          </p:cNvSpPr>
          <p:nvPr>
            <p:ph type="title"/>
          </p:nvPr>
        </p:nvSpPr>
        <p:spPr/>
        <p:txBody>
          <a:bodyPr>
            <a:normAutofit/>
          </a:bodyPr>
          <a:lstStyle/>
          <a:p>
            <a:r>
              <a:rPr lang="pl-PL" sz="1800" dirty="0">
                <a:effectLst/>
                <a:latin typeface="+mn-lt"/>
                <a:ea typeface="Calibri" panose="020F0502020204030204" pitchFamily="34" charset="0"/>
                <a:cs typeface="Times New Roman" panose="02020603050405020304" pitchFamily="18" charset="0"/>
              </a:rPr>
              <a:t>Inwestycje i remonty zrealizowane w 2021 roku na terenie </a:t>
            </a:r>
            <a:r>
              <a:rPr lang="pl-PL" sz="1800" dirty="0">
                <a:latin typeface="+mn-lt"/>
                <a:ea typeface="Calibri" panose="020F0502020204030204" pitchFamily="34" charset="0"/>
                <a:cs typeface="Times New Roman" panose="02020603050405020304" pitchFamily="18" charset="0"/>
              </a:rPr>
              <a:t>G</a:t>
            </a:r>
            <a:r>
              <a:rPr lang="pl-PL" sz="1800" dirty="0">
                <a:effectLst/>
                <a:latin typeface="+mn-lt"/>
                <a:ea typeface="Calibri" panose="020F0502020204030204" pitchFamily="34" charset="0"/>
                <a:cs typeface="Times New Roman" panose="02020603050405020304" pitchFamily="18" charset="0"/>
              </a:rPr>
              <a:t>miny </a:t>
            </a:r>
            <a:r>
              <a:rPr lang="pl-PL" sz="1800" dirty="0">
                <a:latin typeface="+mn-lt"/>
                <a:ea typeface="Calibri" panose="020F0502020204030204" pitchFamily="34" charset="0"/>
                <a:cs typeface="Times New Roman" panose="02020603050405020304" pitchFamily="18" charset="0"/>
              </a:rPr>
              <a:t>S</a:t>
            </a:r>
            <a:r>
              <a:rPr lang="pl-PL" sz="1800" dirty="0">
                <a:effectLst/>
                <a:latin typeface="+mn-lt"/>
                <a:ea typeface="Calibri" panose="020F0502020204030204" pitchFamily="34" charset="0"/>
                <a:cs typeface="Times New Roman" panose="02020603050405020304" pitchFamily="18" charset="0"/>
              </a:rPr>
              <a:t>icienko</a:t>
            </a:r>
            <a:endParaRPr lang="pl-PL" dirty="0">
              <a:latin typeface="+mn-lt"/>
            </a:endParaRPr>
          </a:p>
        </p:txBody>
      </p:sp>
      <p:graphicFrame>
        <p:nvGraphicFramePr>
          <p:cNvPr id="5" name="Symbol zastępczy zawartości 3">
            <a:extLst>
              <a:ext uri="{FF2B5EF4-FFF2-40B4-BE49-F238E27FC236}">
                <a16:creationId xmlns:a16="http://schemas.microsoft.com/office/drawing/2014/main" id="{2F8CB4CC-AF18-419C-9F84-F45829B99480}"/>
              </a:ext>
            </a:extLst>
          </p:cNvPr>
          <p:cNvGraphicFramePr>
            <a:graphicFrameLocks noGrp="1"/>
          </p:cNvGraphicFramePr>
          <p:nvPr>
            <p:ph idx="1"/>
            <p:extLst>
              <p:ext uri="{D42A27DB-BD31-4B8C-83A1-F6EECF244321}">
                <p14:modId xmlns:p14="http://schemas.microsoft.com/office/powerpoint/2010/main" val="4254066181"/>
              </p:ext>
            </p:extLst>
          </p:nvPr>
        </p:nvGraphicFramePr>
        <p:xfrm>
          <a:off x="776288" y="1264555"/>
          <a:ext cx="5573713" cy="5454904"/>
        </p:xfrm>
        <a:graphic>
          <a:graphicData uri="http://schemas.openxmlformats.org/drawingml/2006/table">
            <a:tbl>
              <a:tblPr firstRow="1" firstCol="1" bandRow="1" bandCol="1">
                <a:tableStyleId>{5C22544A-7EE6-4342-B048-85BDC9FD1C3A}</a:tableStyleId>
              </a:tblPr>
              <a:tblGrid>
                <a:gridCol w="1780136">
                  <a:extLst>
                    <a:ext uri="{9D8B030D-6E8A-4147-A177-3AD203B41FA5}">
                      <a16:colId xmlns:a16="http://schemas.microsoft.com/office/drawing/2014/main" val="2884379201"/>
                    </a:ext>
                  </a:extLst>
                </a:gridCol>
                <a:gridCol w="2017169">
                  <a:extLst>
                    <a:ext uri="{9D8B030D-6E8A-4147-A177-3AD203B41FA5}">
                      <a16:colId xmlns:a16="http://schemas.microsoft.com/office/drawing/2014/main" val="544098323"/>
                    </a:ext>
                  </a:extLst>
                </a:gridCol>
                <a:gridCol w="1776408">
                  <a:extLst>
                    <a:ext uri="{9D8B030D-6E8A-4147-A177-3AD203B41FA5}">
                      <a16:colId xmlns:a16="http://schemas.microsoft.com/office/drawing/2014/main" val="1265747233"/>
                    </a:ext>
                  </a:extLst>
                </a:gridCol>
              </a:tblGrid>
              <a:tr h="554509">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1. Budowa oświetlenia drogowego w Łukowcu</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11. Budowa oświetlenia dr. w Szczutkach</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21. Rozbudowa ośw. w Zawadzie i Ugodzie</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231436566"/>
                  </a:ext>
                </a:extLst>
              </a:tr>
              <a:tr h="399414">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2. Budowa wiaty w Wierzchucicach</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12. Remont chodnika i drogi powiat. w Teresinie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22.Rozbudowa oświetlenia w Osówcu</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248535085"/>
                  </a:ext>
                </a:extLst>
              </a:tr>
              <a:tr h="554509">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3. Budowa wiaty w Wierzchucinku</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13. Budowa drogi Sicienko – Dąbrówka Nowa</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23.Rozbudowa oświetlenia w Pawłówku</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3215171083"/>
                  </a:ext>
                </a:extLst>
              </a:tr>
              <a:tr h="554509">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4.Projektświetlicy wiejskiej w Gliszczu</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14. Modernizacja sali gimnastycznej w Sicienku</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a:solidFill>
                            <a:schemeClr val="bg1"/>
                          </a:solidFill>
                          <a:effectLst/>
                          <a:latin typeface="+mn-lt"/>
                          <a:ea typeface="Calibri" panose="020F0502020204030204" pitchFamily="34" charset="0"/>
                          <a:cs typeface="Times New Roman" panose="02020603050405020304" pitchFamily="18" charset="0"/>
                        </a:rPr>
                        <a:t>24. Remont budynku komunal. w Kruszynie</a:t>
                      </a:r>
                      <a:endParaRPr lang="en-US" sz="900" b="1">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2091611059"/>
                  </a:ext>
                </a:extLst>
              </a:tr>
              <a:tr h="554658">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5. Modernizacja drogi i budowa oświetlenia dr. w Nowaczkowie</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15. Projekt centrum sportu w Sicienku</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25.Rozbudowa oświetlenia w Dąbrówce Nowej</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878443339"/>
                  </a:ext>
                </a:extLst>
              </a:tr>
              <a:tr h="554658">
                <a:tc>
                  <a:txBody>
                    <a:bodyPr/>
                    <a:lstStyle/>
                    <a:p>
                      <a:pPr marR="180340" algn="ctr">
                        <a:lnSpc>
                          <a:spcPct val="150000"/>
                        </a:lnSpc>
                        <a:spcAft>
                          <a:spcPts val="800"/>
                        </a:spcAft>
                        <a:tabLst>
                          <a:tab pos="457200" algn="l"/>
                        </a:tabLst>
                      </a:pPr>
                      <a:r>
                        <a:rPr lang="pl-PL" sz="900" b="1" dirty="0">
                          <a:effectLst/>
                          <a:latin typeface="+mn-lt"/>
                          <a:ea typeface="Calibri" panose="020F0502020204030204" pitchFamily="34" charset="0"/>
                          <a:cs typeface="Times New Roman" panose="02020603050405020304" pitchFamily="18" charset="0"/>
                        </a:rPr>
                        <a:t>6. Rozbudowa oświetlenia dr. w Trzemiętowie</a:t>
                      </a:r>
                      <a:endParaRPr lang="en-US" sz="900" b="1"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16. Modernizacja budynku świetlicy w Wojnowie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26.Budowa kanalizacji sanitarnej w Kruszynie etap IV</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1531453051"/>
                  </a:ext>
                </a:extLst>
              </a:tr>
              <a:tr h="399414">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7. Budowa wodociągu Mochle </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17. Budowa drogi gminnej w Wojnowie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27.Rozbudowa oświetlenia w Kruszynie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4123299498"/>
                  </a:ext>
                </a:extLst>
              </a:tr>
              <a:tr h="554509">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8. Remont konserwatorski pałacu w Mochlu</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18. Przebudowa sieci </a:t>
                      </a:r>
                      <a:r>
                        <a:rPr lang="pl-PL" sz="900" b="1" dirty="0" err="1">
                          <a:solidFill>
                            <a:schemeClr val="bg1"/>
                          </a:solidFill>
                          <a:effectLst/>
                          <a:latin typeface="+mn-lt"/>
                          <a:ea typeface="Calibri" panose="020F0502020204030204" pitchFamily="34" charset="0"/>
                          <a:cs typeface="Times New Roman" panose="02020603050405020304" pitchFamily="18" charset="0"/>
                        </a:rPr>
                        <a:t>wod</a:t>
                      </a:r>
                      <a:r>
                        <a:rPr lang="pl-PL" sz="900" b="1" dirty="0">
                          <a:solidFill>
                            <a:schemeClr val="bg1"/>
                          </a:solidFill>
                          <a:effectLst/>
                          <a:latin typeface="+mn-lt"/>
                          <a:ea typeface="Calibri" panose="020F0502020204030204" pitchFamily="34" charset="0"/>
                          <a:cs typeface="Times New Roman" panose="02020603050405020304" pitchFamily="18" charset="0"/>
                        </a:rPr>
                        <a:t>-kan. w Wojnowie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28. Rozbudowa oświetlenia w Zielonczynie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2988602970"/>
                  </a:ext>
                </a:extLst>
              </a:tr>
              <a:tr h="554509">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9. Budowa oświetlenia dr. w Nowej Rudzie</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19. Przebudowa oczyszczalni ściek. w Wojnowie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29. Budowa siłowni zewn. w Zielonczynie</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3160995266"/>
                  </a:ext>
                </a:extLst>
              </a:tr>
              <a:tr h="666009">
                <a:tc>
                  <a:txBody>
                    <a:bodyPr/>
                    <a:lstStyle/>
                    <a:p>
                      <a:pPr marR="180340" algn="ctr">
                        <a:lnSpc>
                          <a:spcPct val="150000"/>
                        </a:lnSpc>
                        <a:spcAft>
                          <a:spcPts val="800"/>
                        </a:spcAft>
                        <a:tabLst>
                          <a:tab pos="457200" algn="l"/>
                        </a:tabLst>
                      </a:pPr>
                      <a:r>
                        <a:rPr lang="pl-PL" sz="900" b="1">
                          <a:effectLst/>
                          <a:latin typeface="+mn-lt"/>
                          <a:ea typeface="Calibri" panose="020F0502020204030204" pitchFamily="34" charset="0"/>
                          <a:cs typeface="Times New Roman" panose="02020603050405020304" pitchFamily="18" charset="0"/>
                        </a:rPr>
                        <a:t>10. Budowa oświetlenia dr. w Maryninie</a:t>
                      </a:r>
                      <a:endParaRPr lang="en-US" sz="900" b="1">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20. Projekt drogi Mochle-Osówiec</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tc>
                  <a:txBody>
                    <a:bodyPr/>
                    <a:lstStyle/>
                    <a:p>
                      <a:pPr marR="180340" algn="ctr">
                        <a:lnSpc>
                          <a:spcPct val="150000"/>
                        </a:lnSpc>
                        <a:spcAft>
                          <a:spcPts val="800"/>
                        </a:spcAft>
                        <a:tabLst>
                          <a:tab pos="457200" algn="l"/>
                        </a:tabLst>
                      </a:pPr>
                      <a:r>
                        <a:rPr lang="pl-PL" sz="900" b="1" dirty="0">
                          <a:solidFill>
                            <a:schemeClr val="bg1"/>
                          </a:solidFill>
                          <a:effectLst/>
                          <a:latin typeface="+mn-lt"/>
                          <a:ea typeface="Calibri" panose="020F0502020204030204" pitchFamily="34" charset="0"/>
                          <a:cs typeface="Times New Roman" panose="02020603050405020304" pitchFamily="18" charset="0"/>
                        </a:rPr>
                        <a:t>30. Zagospodarowanie terenu przy SP Strzelewo</a:t>
                      </a:r>
                      <a:endParaRPr lang="en-US" sz="900" b="1" dirty="0">
                        <a:solidFill>
                          <a:schemeClr val="bg1"/>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2"/>
                    </a:solidFill>
                  </a:tcPr>
                </a:tc>
                <a:extLst>
                  <a:ext uri="{0D108BD9-81ED-4DB2-BD59-A6C34878D82A}">
                    <a16:rowId xmlns:a16="http://schemas.microsoft.com/office/drawing/2014/main" val="197480018"/>
                  </a:ext>
                </a:extLst>
              </a:tr>
            </a:tbl>
          </a:graphicData>
        </a:graphic>
      </p:graphicFrame>
      <p:pic>
        <p:nvPicPr>
          <p:cNvPr id="7" name="Obraz 6">
            <a:extLst>
              <a:ext uri="{FF2B5EF4-FFF2-40B4-BE49-F238E27FC236}">
                <a16:creationId xmlns:a16="http://schemas.microsoft.com/office/drawing/2014/main" id="{3192ECFE-5C3E-2F45-DA53-2F7C9AB1A3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001" y="1264555"/>
            <a:ext cx="5749930" cy="5186211"/>
          </a:xfrm>
          <a:prstGeom prst="rect">
            <a:avLst/>
          </a:prstGeom>
        </p:spPr>
      </p:pic>
    </p:spTree>
    <p:extLst>
      <p:ext uri="{BB962C8B-B14F-4D97-AF65-F5344CB8AC3E}">
        <p14:creationId xmlns:p14="http://schemas.microsoft.com/office/powerpoint/2010/main" val="1635352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66F3BD-A63F-43B3-9792-C0B827DEED1A}"/>
              </a:ext>
            </a:extLst>
          </p:cNvPr>
          <p:cNvSpPr>
            <a:spLocks noGrp="1"/>
          </p:cNvSpPr>
          <p:nvPr>
            <p:ph type="title"/>
          </p:nvPr>
        </p:nvSpPr>
        <p:spPr>
          <a:xfrm>
            <a:off x="2592925" y="446310"/>
            <a:ext cx="8911687" cy="1280890"/>
          </a:xfrm>
        </p:spPr>
        <p:txBody>
          <a:bodyPr>
            <a:normAutofit/>
          </a:bodyPr>
          <a:lstStyle/>
          <a:p>
            <a:r>
              <a:rPr lang="pl-PL" sz="3200" dirty="0"/>
              <a:t>Środki zewnętrzne pozyskane na realizację zadań gminy w roku 2021</a:t>
            </a:r>
          </a:p>
        </p:txBody>
      </p:sp>
      <p:graphicFrame>
        <p:nvGraphicFramePr>
          <p:cNvPr id="5" name="Symbol zastępczy zawartości 4">
            <a:extLst>
              <a:ext uri="{FF2B5EF4-FFF2-40B4-BE49-F238E27FC236}">
                <a16:creationId xmlns:a16="http://schemas.microsoft.com/office/drawing/2014/main" id="{F72176CF-5AD5-4842-9625-2247E28139FF}"/>
              </a:ext>
            </a:extLst>
          </p:cNvPr>
          <p:cNvGraphicFramePr>
            <a:graphicFrameLocks noGrp="1"/>
          </p:cNvGraphicFramePr>
          <p:nvPr>
            <p:ph idx="1"/>
            <p:extLst>
              <p:ext uri="{D42A27DB-BD31-4B8C-83A1-F6EECF244321}">
                <p14:modId xmlns:p14="http://schemas.microsoft.com/office/powerpoint/2010/main" val="3795454165"/>
              </p:ext>
            </p:extLst>
          </p:nvPr>
        </p:nvGraphicFramePr>
        <p:xfrm>
          <a:off x="2591012" y="1727200"/>
          <a:ext cx="8911688" cy="4779813"/>
        </p:xfrm>
        <a:graphic>
          <a:graphicData uri="http://schemas.openxmlformats.org/drawingml/2006/table">
            <a:tbl>
              <a:tblPr firstRow="1" firstCol="1" bandRow="1">
                <a:tableStyleId>{5C22544A-7EE6-4342-B048-85BDC9FD1C3A}</a:tableStyleId>
              </a:tblPr>
              <a:tblGrid>
                <a:gridCol w="964062">
                  <a:extLst>
                    <a:ext uri="{9D8B030D-6E8A-4147-A177-3AD203B41FA5}">
                      <a16:colId xmlns:a16="http://schemas.microsoft.com/office/drawing/2014/main" val="857513077"/>
                    </a:ext>
                  </a:extLst>
                </a:gridCol>
                <a:gridCol w="2468523">
                  <a:extLst>
                    <a:ext uri="{9D8B030D-6E8A-4147-A177-3AD203B41FA5}">
                      <a16:colId xmlns:a16="http://schemas.microsoft.com/office/drawing/2014/main" val="766099734"/>
                    </a:ext>
                  </a:extLst>
                </a:gridCol>
                <a:gridCol w="1164960">
                  <a:extLst>
                    <a:ext uri="{9D8B030D-6E8A-4147-A177-3AD203B41FA5}">
                      <a16:colId xmlns:a16="http://schemas.microsoft.com/office/drawing/2014/main" val="486395094"/>
                    </a:ext>
                  </a:extLst>
                </a:gridCol>
                <a:gridCol w="1169084">
                  <a:extLst>
                    <a:ext uri="{9D8B030D-6E8A-4147-A177-3AD203B41FA5}">
                      <a16:colId xmlns:a16="http://schemas.microsoft.com/office/drawing/2014/main" val="3105850946"/>
                    </a:ext>
                  </a:extLst>
                </a:gridCol>
                <a:gridCol w="1398447">
                  <a:extLst>
                    <a:ext uri="{9D8B030D-6E8A-4147-A177-3AD203B41FA5}">
                      <a16:colId xmlns:a16="http://schemas.microsoft.com/office/drawing/2014/main" val="1864485048"/>
                    </a:ext>
                  </a:extLst>
                </a:gridCol>
                <a:gridCol w="1746612">
                  <a:extLst>
                    <a:ext uri="{9D8B030D-6E8A-4147-A177-3AD203B41FA5}">
                      <a16:colId xmlns:a16="http://schemas.microsoft.com/office/drawing/2014/main" val="3413441084"/>
                    </a:ext>
                  </a:extLst>
                </a:gridCol>
              </a:tblGrid>
              <a:tr h="331239">
                <a:tc>
                  <a:txBody>
                    <a:bodyPr/>
                    <a:lstStyle/>
                    <a:p>
                      <a:pPr marR="180340" algn="ctr">
                        <a:lnSpc>
                          <a:spcPct val="115000"/>
                        </a:lnSpc>
                        <a:spcAft>
                          <a:spcPts val="800"/>
                        </a:spcAft>
                        <a:tabLst>
                          <a:tab pos="132715" algn="l"/>
                        </a:tabLst>
                      </a:pPr>
                      <a:r>
                        <a:rPr lang="pl-PL" sz="700" dirty="0">
                          <a:effectLst/>
                        </a:rPr>
                        <a:t>LP.</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a:txBody>
                    <a:bodyPr/>
                    <a:lstStyle/>
                    <a:p>
                      <a:pPr marR="180340" algn="ctr">
                        <a:lnSpc>
                          <a:spcPct val="115000"/>
                        </a:lnSpc>
                        <a:spcAft>
                          <a:spcPts val="800"/>
                        </a:spcAft>
                        <a:tabLst>
                          <a:tab pos="132715" algn="l"/>
                        </a:tabLst>
                      </a:pPr>
                      <a:r>
                        <a:rPr lang="pl-PL" sz="700" dirty="0">
                          <a:effectLst/>
                        </a:rPr>
                        <a:t>Nazwa zadania</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a:txBody>
                    <a:bodyPr/>
                    <a:lstStyle/>
                    <a:p>
                      <a:pPr marR="180340" algn="ctr">
                        <a:lnSpc>
                          <a:spcPct val="115000"/>
                        </a:lnSpc>
                        <a:spcAft>
                          <a:spcPts val="800"/>
                        </a:spcAft>
                        <a:tabLst>
                          <a:tab pos="132715" algn="l"/>
                        </a:tabLst>
                      </a:pPr>
                      <a:r>
                        <a:rPr lang="pl-PL" sz="700" dirty="0">
                          <a:effectLst/>
                        </a:rPr>
                        <a:t>Wartość zadania w roku 2021</a:t>
                      </a:r>
                      <a:br>
                        <a:rPr lang="pl-PL" sz="700" dirty="0">
                          <a:effectLst/>
                        </a:rPr>
                      </a:br>
                      <a:r>
                        <a:rPr lang="pl-PL" sz="700" dirty="0">
                          <a:effectLst/>
                        </a:rPr>
                        <a:t>zł</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a:txBody>
                    <a:bodyPr/>
                    <a:lstStyle/>
                    <a:p>
                      <a:pPr marR="180340" algn="ctr">
                        <a:lnSpc>
                          <a:spcPct val="115000"/>
                        </a:lnSpc>
                        <a:spcAft>
                          <a:spcPts val="800"/>
                        </a:spcAft>
                        <a:tabLst>
                          <a:tab pos="132715" algn="l"/>
                        </a:tabLst>
                      </a:pPr>
                      <a:r>
                        <a:rPr lang="pl-PL" sz="700" dirty="0">
                          <a:effectLst/>
                        </a:rPr>
                        <a:t>Kwota dotacji</a:t>
                      </a:r>
                      <a:br>
                        <a:rPr lang="pl-PL" sz="700" dirty="0">
                          <a:effectLst/>
                        </a:rPr>
                      </a:br>
                      <a:r>
                        <a:rPr lang="pl-PL" sz="700" dirty="0">
                          <a:effectLst/>
                        </a:rPr>
                        <a:t>zł</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a:txBody>
                    <a:bodyPr/>
                    <a:lstStyle/>
                    <a:p>
                      <a:pPr marR="180340" algn="ctr">
                        <a:lnSpc>
                          <a:spcPct val="115000"/>
                        </a:lnSpc>
                        <a:spcAft>
                          <a:spcPts val="800"/>
                        </a:spcAft>
                        <a:tabLst>
                          <a:tab pos="132715" algn="l"/>
                        </a:tabLst>
                      </a:pPr>
                      <a:r>
                        <a:rPr lang="pl-PL" sz="700">
                          <a:effectLst/>
                        </a:rPr>
                        <a:t>Źródło dotacji</a:t>
                      </a:r>
                      <a:endParaRPr lang="pl-PL"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a:txBody>
                    <a:bodyPr/>
                    <a:lstStyle/>
                    <a:p>
                      <a:pPr marR="180340" algn="ctr">
                        <a:lnSpc>
                          <a:spcPct val="115000"/>
                        </a:lnSpc>
                        <a:spcAft>
                          <a:spcPts val="800"/>
                        </a:spcAft>
                        <a:tabLst>
                          <a:tab pos="132715" algn="l"/>
                        </a:tabLst>
                      </a:pPr>
                      <a:r>
                        <a:rPr lang="pl-PL" sz="700" dirty="0">
                          <a:effectLst/>
                        </a:rPr>
                        <a:t>Uwagi</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extLst>
                  <a:ext uri="{0D108BD9-81ED-4DB2-BD59-A6C34878D82A}">
                    <a16:rowId xmlns:a16="http://schemas.microsoft.com/office/drawing/2014/main" val="1295539978"/>
                  </a:ext>
                </a:extLst>
              </a:tr>
              <a:tr h="181672">
                <a:tc>
                  <a:txBody>
                    <a:bodyPr/>
                    <a:lstStyle/>
                    <a:p>
                      <a:pPr marR="180340" algn="ctr">
                        <a:lnSpc>
                          <a:spcPct val="115000"/>
                        </a:lnSpc>
                        <a:spcAft>
                          <a:spcPts val="800"/>
                        </a:spcAft>
                        <a:tabLst>
                          <a:tab pos="132715" algn="l"/>
                        </a:tabLst>
                      </a:pPr>
                      <a:r>
                        <a:rPr lang="pl-PL" sz="700" dirty="0">
                          <a:effectLst/>
                        </a:rPr>
                        <a:t>I</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gridSpan="5">
                  <a:txBody>
                    <a:bodyPr/>
                    <a:lstStyle/>
                    <a:p>
                      <a:pPr marR="180340" algn="ctr">
                        <a:lnSpc>
                          <a:spcPct val="115000"/>
                        </a:lnSpc>
                        <a:spcAft>
                          <a:spcPts val="800"/>
                        </a:spcAft>
                        <a:tabLst>
                          <a:tab pos="132715" algn="l"/>
                        </a:tabLst>
                      </a:pPr>
                      <a:r>
                        <a:rPr lang="pl-PL" sz="700" dirty="0">
                          <a:effectLst/>
                        </a:rPr>
                        <a:t>Zadania inwestycyjne realizowane w roku 2021, na realizację których pozyskano środki zewnętrzne</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9513" marR="79513" marT="39757" marB="39757"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853027910"/>
                  </a:ext>
                </a:extLst>
              </a:tr>
              <a:tr h="813032">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Rozwój infrastruktury wodno-kanalizacyjnej w Gminie Sicienko, w tym: Budowa kanalizacji sanitarnej w Kruszynie - etap IV</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728 099,17</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325 125,00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UE-FS -</a:t>
                      </a:r>
                      <a:r>
                        <a:rPr lang="pl-PL" sz="700" dirty="0" err="1">
                          <a:effectLst/>
                          <a:latin typeface="Times New Roman" panose="02020603050405020304" pitchFamily="18" charset="0"/>
                          <a:ea typeface="Calibri" panose="020F0502020204030204" pitchFamily="34" charset="0"/>
                          <a:cs typeface="Times New Roman" panose="02020603050405020304" pitchFamily="18" charset="0"/>
                        </a:rPr>
                        <a:t>POIiŚ</a:t>
                      </a:r>
                      <a:r>
                        <a:rPr lang="pl-PL" sz="700" dirty="0">
                          <a:effectLst/>
                          <a:latin typeface="Times New Roman" panose="02020603050405020304" pitchFamily="18" charset="0"/>
                          <a:ea typeface="Calibri" panose="020F0502020204030204" pitchFamily="34" charset="0"/>
                          <a:cs typeface="Times New Roman" panose="02020603050405020304" pitchFamily="18" charset="0"/>
                        </a:rPr>
                        <a:t> 2014-2020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zakończone.</a:t>
                      </a:r>
                      <a:br>
                        <a:rPr lang="pl-PL" sz="700" dirty="0">
                          <a:effectLst/>
                          <a:latin typeface="Times New Roman" panose="02020603050405020304" pitchFamily="18" charset="0"/>
                          <a:ea typeface="Calibri" panose="020F0502020204030204" pitchFamily="34" charset="0"/>
                          <a:cs typeface="Times New Roman" panose="02020603050405020304" pitchFamily="18" charset="0"/>
                        </a:rPr>
                      </a:br>
                      <a:r>
                        <a:rPr lang="pl-PL" sz="700" dirty="0">
                          <a:effectLst/>
                          <a:latin typeface="Times New Roman" panose="02020603050405020304" pitchFamily="18" charset="0"/>
                          <a:ea typeface="Calibri" panose="020F0502020204030204" pitchFamily="34" charset="0"/>
                          <a:cs typeface="Times New Roman" panose="02020603050405020304" pitchFamily="18" charset="0"/>
                        </a:rPr>
                        <a:t>Kwota dofinansowania zostanie wpłacona na rachunek gminy w roku 2022, po rozliczeniu końcowym projektu POIŚ</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extLst>
                  <a:ext uri="{0D108BD9-81ED-4DB2-BD59-A6C34878D82A}">
                    <a16:rowId xmlns:a16="http://schemas.microsoft.com/office/drawing/2014/main" val="583041740"/>
                  </a:ext>
                </a:extLst>
              </a:tr>
              <a:tr h="1477361">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Przebudowa i rozbudowa oczyszczalni ścieków w Wojnowie  - I etap</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6 747 349,24</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2 042 281,50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UE -RPO WK-P/ZIT 2014-2020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zakończone. Rozliczenie końcowe inwestycji nastąpi w roku 2022 w wyniku czego nastąpi refundacja pozostałej kwoty dotacji.  Całkowita dotacja</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3 890 650,20 zł. W roku 2020 wpłynęło na rachunek gminy</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1 399 388,59 zł.</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extLst>
                  <a:ext uri="{0D108BD9-81ED-4DB2-BD59-A6C34878D82A}">
                    <a16:rowId xmlns:a16="http://schemas.microsoft.com/office/drawing/2014/main" val="3401002891"/>
                  </a:ext>
                </a:extLst>
              </a:tr>
              <a:tr h="479839">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Przebudowa i rozbudowa oczyszczalni ścieków w Wojnowie - II etap</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1 416 563,10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1 320 000,00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RFIL</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w toku. Planowane zakończenie w roku 2022. Przyznana dotacja całkowita z RFIL to 3 500 000,00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extLst>
                  <a:ext uri="{0D108BD9-81ED-4DB2-BD59-A6C34878D82A}">
                    <a16:rowId xmlns:a16="http://schemas.microsoft.com/office/drawing/2014/main" val="3891060780"/>
                  </a:ext>
                </a:extLst>
              </a:tr>
              <a:tr h="114622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Przebudowa i rozbudowa oczyszczalni ścieków w Wojnowie - III etap - kompleksowa modernizacja energetyczna budynku użyteczności publicznej na potrzeby Oczyszczalni Ścieków i Punktu Selektywnej Zbiórki Odpadów Komunalnych</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612 757,96</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330 906,10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UE -RPO WK-P/ZIT 2014-2020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zakończone.</a:t>
                      </a:r>
                      <a:br>
                        <a:rPr lang="pl-PL" sz="700" dirty="0">
                          <a:effectLst/>
                          <a:latin typeface="Times New Roman" panose="02020603050405020304" pitchFamily="18" charset="0"/>
                          <a:ea typeface="Calibri" panose="020F0502020204030204" pitchFamily="34" charset="0"/>
                          <a:cs typeface="Times New Roman" panose="02020603050405020304" pitchFamily="18" charset="0"/>
                        </a:rPr>
                      </a:br>
                      <a:r>
                        <a:rPr lang="pl-PL" sz="700" dirty="0">
                          <a:effectLst/>
                          <a:latin typeface="Times New Roman" panose="02020603050405020304" pitchFamily="18" charset="0"/>
                          <a:ea typeface="Calibri" panose="020F0502020204030204" pitchFamily="34" charset="0"/>
                          <a:cs typeface="Times New Roman" panose="02020603050405020304" pitchFamily="18" charset="0"/>
                        </a:rPr>
                        <a:t>Kwota dofinansowania zostanie wpłacona na rachunek gminy w roku 2022, po rozliczeniu końcowym projektu przez Urząd Marszałkowski w Toruniu. Podana kwota dotacji jest kwotą wnioskowaną.</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extLst>
                  <a:ext uri="{0D108BD9-81ED-4DB2-BD59-A6C34878D82A}">
                    <a16:rowId xmlns:a16="http://schemas.microsoft.com/office/drawing/2014/main" val="2211386687"/>
                  </a:ext>
                </a:extLst>
              </a:tr>
              <a:tr h="313243">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Rozbudowa drogi gminnej G50333C Sicienko-Dąbrówka Nowa.</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3 987 842,54</a:t>
                      </a:r>
                      <a:endParaRPr lang="en-US" sz="70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1 966 208,00</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RFRD na rok 2021</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zakończone.</a:t>
                      </a:r>
                      <a:endParaRPr lang="en-US"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extLst>
                  <a:ext uri="{0D108BD9-81ED-4DB2-BD59-A6C34878D82A}">
                    <a16:rowId xmlns:a16="http://schemas.microsoft.com/office/drawing/2014/main" val="301132107"/>
                  </a:ext>
                </a:extLst>
              </a:tr>
            </a:tbl>
          </a:graphicData>
        </a:graphic>
      </p:graphicFrame>
    </p:spTree>
    <p:extLst>
      <p:ext uri="{BB962C8B-B14F-4D97-AF65-F5344CB8AC3E}">
        <p14:creationId xmlns:p14="http://schemas.microsoft.com/office/powerpoint/2010/main" val="3375193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66F3BD-A63F-43B3-9792-C0B827DEED1A}"/>
              </a:ext>
            </a:extLst>
          </p:cNvPr>
          <p:cNvSpPr>
            <a:spLocks noGrp="1"/>
          </p:cNvSpPr>
          <p:nvPr>
            <p:ph type="title"/>
          </p:nvPr>
        </p:nvSpPr>
        <p:spPr>
          <a:xfrm>
            <a:off x="2592925" y="446310"/>
            <a:ext cx="8911687" cy="1280890"/>
          </a:xfrm>
        </p:spPr>
        <p:txBody>
          <a:bodyPr>
            <a:normAutofit/>
          </a:bodyPr>
          <a:lstStyle/>
          <a:p>
            <a:r>
              <a:rPr lang="pl-PL" sz="3200" dirty="0"/>
              <a:t>Środki zewnętrzne pozyskane na realizację zadań gminy w roku 2021</a:t>
            </a:r>
          </a:p>
        </p:txBody>
      </p:sp>
      <p:graphicFrame>
        <p:nvGraphicFramePr>
          <p:cNvPr id="3" name="Tabela 2">
            <a:extLst>
              <a:ext uri="{FF2B5EF4-FFF2-40B4-BE49-F238E27FC236}">
                <a16:creationId xmlns:a16="http://schemas.microsoft.com/office/drawing/2014/main" id="{BACBDDA2-B28D-6E89-938F-AD9B8027A4F1}"/>
              </a:ext>
            </a:extLst>
          </p:cNvPr>
          <p:cNvGraphicFramePr>
            <a:graphicFrameLocks noGrp="1"/>
          </p:cNvGraphicFramePr>
          <p:nvPr>
            <p:extLst>
              <p:ext uri="{D42A27DB-BD31-4B8C-83A1-F6EECF244321}">
                <p14:modId xmlns:p14="http://schemas.microsoft.com/office/powerpoint/2010/main" val="2486045320"/>
              </p:ext>
            </p:extLst>
          </p:nvPr>
        </p:nvGraphicFramePr>
        <p:xfrm>
          <a:off x="2592925" y="1727200"/>
          <a:ext cx="8911687" cy="4624602"/>
        </p:xfrm>
        <a:graphic>
          <a:graphicData uri="http://schemas.openxmlformats.org/drawingml/2006/table">
            <a:tbl>
              <a:tblPr firstRow="1" firstCol="1" bandRow="1">
                <a:tableStyleId>{5C22544A-7EE6-4342-B048-85BDC9FD1C3A}</a:tableStyleId>
              </a:tblPr>
              <a:tblGrid>
                <a:gridCol w="606931">
                  <a:extLst>
                    <a:ext uri="{9D8B030D-6E8A-4147-A177-3AD203B41FA5}">
                      <a16:colId xmlns:a16="http://schemas.microsoft.com/office/drawing/2014/main" val="1928115774"/>
                    </a:ext>
                  </a:extLst>
                </a:gridCol>
                <a:gridCol w="2579446">
                  <a:extLst>
                    <a:ext uri="{9D8B030D-6E8A-4147-A177-3AD203B41FA5}">
                      <a16:colId xmlns:a16="http://schemas.microsoft.com/office/drawing/2014/main" val="4286912102"/>
                    </a:ext>
                  </a:extLst>
                </a:gridCol>
                <a:gridCol w="1217307">
                  <a:extLst>
                    <a:ext uri="{9D8B030D-6E8A-4147-A177-3AD203B41FA5}">
                      <a16:colId xmlns:a16="http://schemas.microsoft.com/office/drawing/2014/main" val="2413974213"/>
                    </a:ext>
                  </a:extLst>
                </a:gridCol>
                <a:gridCol w="1221618">
                  <a:extLst>
                    <a:ext uri="{9D8B030D-6E8A-4147-A177-3AD203B41FA5}">
                      <a16:colId xmlns:a16="http://schemas.microsoft.com/office/drawing/2014/main" val="2080254526"/>
                    </a:ext>
                  </a:extLst>
                </a:gridCol>
                <a:gridCol w="1461288">
                  <a:extLst>
                    <a:ext uri="{9D8B030D-6E8A-4147-A177-3AD203B41FA5}">
                      <a16:colId xmlns:a16="http://schemas.microsoft.com/office/drawing/2014/main" val="260773949"/>
                    </a:ext>
                  </a:extLst>
                </a:gridCol>
                <a:gridCol w="1825097">
                  <a:extLst>
                    <a:ext uri="{9D8B030D-6E8A-4147-A177-3AD203B41FA5}">
                      <a16:colId xmlns:a16="http://schemas.microsoft.com/office/drawing/2014/main" val="3274238745"/>
                    </a:ext>
                  </a:extLst>
                </a:gridCol>
              </a:tblGrid>
              <a:tr h="356400">
                <a:tc>
                  <a:txBody>
                    <a:bodyPr/>
                    <a:lstStyle/>
                    <a:p>
                      <a:pPr marR="180340" algn="ctr">
                        <a:lnSpc>
                          <a:spcPct val="115000"/>
                        </a:lnSpc>
                        <a:spcAft>
                          <a:spcPts val="800"/>
                        </a:spcAft>
                        <a:tabLst>
                          <a:tab pos="132715" algn="l"/>
                        </a:tabLst>
                      </a:pPr>
                      <a:r>
                        <a:rPr lang="pl-PL" sz="700" dirty="0">
                          <a:effectLst/>
                        </a:rPr>
                        <a:t>I</a:t>
                      </a:r>
                      <a:endParaRPr lang="pl-PL" sz="7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6188" marR="26188" marT="0" marB="0" anchor="ctr"/>
                </a:tc>
                <a:tc gridSpan="5">
                  <a:txBody>
                    <a:bodyPr/>
                    <a:lstStyle/>
                    <a:p>
                      <a:pPr marR="180340" algn="ctr">
                        <a:lnSpc>
                          <a:spcPct val="115000"/>
                        </a:lnSpc>
                        <a:spcAft>
                          <a:spcPts val="800"/>
                        </a:spcAft>
                        <a:tabLst>
                          <a:tab pos="132715" algn="l"/>
                        </a:tabLst>
                      </a:pPr>
                      <a:r>
                        <a:rPr lang="pl-PL" sz="700" b="0" dirty="0">
                          <a:solidFill>
                            <a:schemeClr val="bg1"/>
                          </a:solidFill>
                          <a:effectLst/>
                        </a:rPr>
                        <a:t>Zadania inwestycyjne realizowane w roku 2021, na realizację których pozyskano środki zewnętrzne</a:t>
                      </a:r>
                      <a:endParaRPr lang="pl-PL" sz="700" b="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79513" marR="79513" marT="39757" marB="39757" anchor="ctr">
                    <a:solidFill>
                      <a:srgbClr val="E78712"/>
                    </a:solidFill>
                  </a:tcPr>
                </a:tc>
                <a:tc hMerge="1">
                  <a:txBody>
                    <a:bodyPr/>
                    <a:lstStyle/>
                    <a:p>
                      <a:endParaRPr lang="pl-PL"/>
                    </a:p>
                  </a:txBody>
                  <a:tcPr>
                    <a:solidFill>
                      <a:srgbClr val="FAEDE7"/>
                    </a:solidFill>
                  </a:tcPr>
                </a:tc>
                <a:tc hMerge="1">
                  <a:txBody>
                    <a:bodyPr/>
                    <a:lstStyle/>
                    <a:p>
                      <a:endParaRPr lang="pl-PL"/>
                    </a:p>
                  </a:txBody>
                  <a:tcPr>
                    <a:solidFill>
                      <a:srgbClr val="FAEDE7"/>
                    </a:solidFill>
                  </a:tcPr>
                </a:tc>
                <a:tc hMerge="1">
                  <a:txBody>
                    <a:bodyPr/>
                    <a:lstStyle/>
                    <a:p>
                      <a:endParaRPr lang="pl-PL"/>
                    </a:p>
                  </a:txBody>
                  <a:tcPr>
                    <a:solidFill>
                      <a:srgbClr val="FAEDE7"/>
                    </a:solidFill>
                  </a:tcPr>
                </a:tc>
                <a:tc hMerge="1">
                  <a:txBody>
                    <a:bodyPr/>
                    <a:lstStyle/>
                    <a:p>
                      <a:endParaRPr lang="pl-PL"/>
                    </a:p>
                  </a:txBody>
                  <a:tcPr>
                    <a:solidFill>
                      <a:srgbClr val="FAEDE7"/>
                    </a:solidFill>
                  </a:tcPr>
                </a:tc>
                <a:extLst>
                  <a:ext uri="{0D108BD9-81ED-4DB2-BD59-A6C34878D82A}">
                    <a16:rowId xmlns:a16="http://schemas.microsoft.com/office/drawing/2014/main" val="1565396545"/>
                  </a:ext>
                </a:extLst>
              </a:tr>
              <a:tr h="142309">
                <a:tc>
                  <a:txBody>
                    <a:bodyPr/>
                    <a:lstStyle/>
                    <a:p>
                      <a:pPr marR="180340" algn="ctr">
                        <a:lnSpc>
                          <a:spcPct val="150000"/>
                        </a:lnSpc>
                        <a:spcAft>
                          <a:spcPts val="800"/>
                        </a:spcAft>
                        <a:tabLst>
                          <a:tab pos="457200" algn="l"/>
                          <a:tab pos="457200" algn="l"/>
                          <a:tab pos="852805" algn="l"/>
                        </a:tabLst>
                      </a:pPr>
                      <a:r>
                        <a:rPr lang="pl-PL" sz="600" dirty="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Rozbudowa drogi gminnej G 50305C Samsieczno-Marynin, od km 0+180 do km 2+ 547, etap I od km 0+180 do km 0+603,60</a:t>
                      </a:r>
                      <a:endParaRPr lang="en-US" sz="105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solidFill>
                      <a:srgbClr val="FAEDE7"/>
                    </a:solidFill>
                  </a:tcP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0,00</a:t>
                      </a:r>
                      <a:endParaRPr lang="en-US" sz="105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solidFill>
                      <a:srgbClr val="FAEDE7"/>
                    </a:solidFill>
                  </a:tcP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246 077,00</a:t>
                      </a:r>
                      <a:endParaRPr lang="en-US" sz="105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solidFill>
                      <a:srgbClr val="FAEDE7"/>
                    </a:solidFill>
                  </a:tcPr>
                </a:tc>
                <a:tc>
                  <a:txBody>
                    <a:bodyPr/>
                    <a:lstStyle/>
                    <a:p>
                      <a:pPr marR="180340" algn="ctr">
                        <a:lnSpc>
                          <a:spcPct val="150000"/>
                        </a:lnSpc>
                        <a:spcAft>
                          <a:spcPts val="800"/>
                        </a:spcAft>
                        <a:tabLst>
                          <a:tab pos="457200"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Budżet Państwa -FDS</a:t>
                      </a:r>
                      <a:endParaRPr lang="en-US" sz="105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solidFill>
                      <a:srgbClr val="FAEDE7"/>
                    </a:solidFill>
                  </a:tcPr>
                </a:tc>
                <a:tc>
                  <a:txBody>
                    <a:bodyPr/>
                    <a:lstStyle/>
                    <a:p>
                      <a:pPr marR="180340" algn="ctr">
                        <a:lnSpc>
                          <a:spcPct val="150000"/>
                        </a:lnSpc>
                        <a:spcAft>
                          <a:spcPts val="800"/>
                        </a:spcAft>
                        <a:tabLst>
                          <a:tab pos="457200"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Zadanie w toku jako zadanie wieloletnie dofinansowane z FDS na rok 2019. W roku 2021wpłynęło dofinansowanie za prace wykonane w roku 2020.</a:t>
                      </a:r>
                      <a:endParaRPr lang="en-US" sz="105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5543" marR="45543" marT="0" marB="0" anchor="ctr">
                    <a:solidFill>
                      <a:srgbClr val="FAEDE7"/>
                    </a:solidFill>
                  </a:tcPr>
                </a:tc>
                <a:extLst>
                  <a:ext uri="{0D108BD9-81ED-4DB2-BD59-A6C34878D82A}">
                    <a16:rowId xmlns:a16="http://schemas.microsoft.com/office/drawing/2014/main" val="814101370"/>
                  </a:ext>
                </a:extLst>
              </a:tr>
              <a:tr h="679804">
                <a:tc>
                  <a:txBody>
                    <a:bodyPr/>
                    <a:lstStyle/>
                    <a:p>
                      <a:pPr marR="180340" algn="ctr">
                        <a:lnSpc>
                          <a:spcPct val="150000"/>
                        </a:lnSpc>
                        <a:spcAft>
                          <a:spcPts val="800"/>
                        </a:spcAft>
                        <a:tabLst>
                          <a:tab pos="457200" algn="l"/>
                          <a:tab pos="457200" algn="l"/>
                          <a:tab pos="852805" algn="l"/>
                        </a:tabLst>
                      </a:pPr>
                      <a:r>
                        <a:rPr lang="pl-PL" sz="7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Rozbudowa drogi gminnej w Wojnowie</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666 190,57</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450 000,00</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RFIL/PGR</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Zadanie zakończone.</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59207290"/>
                  </a:ext>
                </a:extLst>
              </a:tr>
              <a:tr h="679804">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Wykonanie nakładek bitumicznych na drogach powiatowych o nawierzchni bitumicznej na terenie gminy Sicienko</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598 672,46</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598 672,46</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Powiat Bydgoski</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poprawiło stan dróg powiatowych na terenie Gminy Sicienko. W całości sfinansowane ze środków Powiatu.</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2173950613"/>
                  </a:ext>
                </a:extLst>
              </a:tr>
              <a:tr h="329390">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Remont chodnika w ciągu drogi nr 1910C w miejscowości Teresin</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55 972,68</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55 972,68</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Powiat Bydgoski</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w całości sfinansowane przez Powiat Bydgoski.</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407831953"/>
                  </a:ext>
                </a:extLst>
              </a:tr>
              <a:tr h="329390">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Remont konserwatorski budynku nr 60 w miejscowości Mochle - I etap</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360 609,32</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45 000,00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Powiat Bydgoski</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Zadanie zakończone w zakresie etapu I.</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890003873"/>
                  </a:ext>
                </a:extLst>
              </a:tr>
              <a:tr h="504597">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Remont budynku użyteczności publicznej z przeznaczeniem na świetlicę wiejską w Wojnowie oraz remont świetlicy wiejskiej w Osówcu</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475 686,33</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191 117,00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UE - PROW/LGD 2014-2020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zakończone. Wniosek o płatność jest procedowany.</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1131852297"/>
                  </a:ext>
                </a:extLst>
              </a:tr>
              <a:tr h="465534">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Renowacja elewacji oraz zewnętrznych i wewnętrznych ścian piwnic budynku Szkoły Podstawowej w Kruszynie - etap I</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181 485,31</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88 100,00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Powiat Bydgoski</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zakończone w zakresie etapu I.</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3524547639"/>
                  </a:ext>
                </a:extLst>
              </a:tr>
              <a:tr h="329390">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Modernizacja obiektów oświatowych dla potrzeb przedszkolnych - Przedszkole Trzemiętowo</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0,00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4 087,78</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RFIL - Nabór 1/2020/RFIL</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Rozliczenie końcowe zadania wykonanego w roku 2020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3451704770"/>
                  </a:ext>
                </a:extLst>
              </a:tr>
              <a:tr h="329390">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Zakup nieruchomości na potrzeby gminy</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651 837,50</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651 837,50</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RFIL</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Został zakupiony budynek po były GS w Sicienku</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2363" marR="52363" marT="0" marB="0" anchor="ctr"/>
                </a:tc>
                <a:extLst>
                  <a:ext uri="{0D108BD9-81ED-4DB2-BD59-A6C34878D82A}">
                    <a16:rowId xmlns:a16="http://schemas.microsoft.com/office/drawing/2014/main" val="2487693389"/>
                  </a:ext>
                </a:extLst>
              </a:tr>
            </a:tbl>
          </a:graphicData>
        </a:graphic>
      </p:graphicFrame>
    </p:spTree>
    <p:extLst>
      <p:ext uri="{BB962C8B-B14F-4D97-AF65-F5344CB8AC3E}">
        <p14:creationId xmlns:p14="http://schemas.microsoft.com/office/powerpoint/2010/main" val="511885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66F3BD-A63F-43B3-9792-C0B827DEED1A}"/>
              </a:ext>
            </a:extLst>
          </p:cNvPr>
          <p:cNvSpPr>
            <a:spLocks noGrp="1"/>
          </p:cNvSpPr>
          <p:nvPr>
            <p:ph type="title"/>
          </p:nvPr>
        </p:nvSpPr>
        <p:spPr>
          <a:xfrm>
            <a:off x="2592925" y="446310"/>
            <a:ext cx="8911687" cy="1280890"/>
          </a:xfrm>
        </p:spPr>
        <p:txBody>
          <a:bodyPr>
            <a:normAutofit/>
          </a:bodyPr>
          <a:lstStyle/>
          <a:p>
            <a:r>
              <a:rPr lang="pl-PL" sz="3200" dirty="0"/>
              <a:t>Środki zewnętrzne pozyskane na realizację zadań gminy w roku 2021</a:t>
            </a:r>
          </a:p>
        </p:txBody>
      </p:sp>
      <p:graphicFrame>
        <p:nvGraphicFramePr>
          <p:cNvPr id="4" name="Symbol zastępczy zawartości 3">
            <a:extLst>
              <a:ext uri="{FF2B5EF4-FFF2-40B4-BE49-F238E27FC236}">
                <a16:creationId xmlns:a16="http://schemas.microsoft.com/office/drawing/2014/main" id="{6247A8F4-1D56-4079-BD71-FF32EAB6F87D}"/>
              </a:ext>
            </a:extLst>
          </p:cNvPr>
          <p:cNvGraphicFramePr>
            <a:graphicFrameLocks noGrp="1"/>
          </p:cNvGraphicFramePr>
          <p:nvPr>
            <p:ph idx="1"/>
            <p:extLst>
              <p:ext uri="{D42A27DB-BD31-4B8C-83A1-F6EECF244321}">
                <p14:modId xmlns:p14="http://schemas.microsoft.com/office/powerpoint/2010/main" val="4163577968"/>
              </p:ext>
            </p:extLst>
          </p:nvPr>
        </p:nvGraphicFramePr>
        <p:xfrm>
          <a:off x="2592925" y="1727200"/>
          <a:ext cx="8911686" cy="3717011"/>
        </p:xfrm>
        <a:graphic>
          <a:graphicData uri="http://schemas.openxmlformats.org/drawingml/2006/table">
            <a:tbl>
              <a:tblPr firstRow="1" firstCol="1" bandRow="1">
                <a:tableStyleId>{5C22544A-7EE6-4342-B048-85BDC9FD1C3A}</a:tableStyleId>
              </a:tblPr>
              <a:tblGrid>
                <a:gridCol w="606928">
                  <a:extLst>
                    <a:ext uri="{9D8B030D-6E8A-4147-A177-3AD203B41FA5}">
                      <a16:colId xmlns:a16="http://schemas.microsoft.com/office/drawing/2014/main" val="2697153186"/>
                    </a:ext>
                  </a:extLst>
                </a:gridCol>
                <a:gridCol w="2579449">
                  <a:extLst>
                    <a:ext uri="{9D8B030D-6E8A-4147-A177-3AD203B41FA5}">
                      <a16:colId xmlns:a16="http://schemas.microsoft.com/office/drawing/2014/main" val="312369144"/>
                    </a:ext>
                  </a:extLst>
                </a:gridCol>
                <a:gridCol w="1217308">
                  <a:extLst>
                    <a:ext uri="{9D8B030D-6E8A-4147-A177-3AD203B41FA5}">
                      <a16:colId xmlns:a16="http://schemas.microsoft.com/office/drawing/2014/main" val="2993577237"/>
                    </a:ext>
                  </a:extLst>
                </a:gridCol>
                <a:gridCol w="1221616">
                  <a:extLst>
                    <a:ext uri="{9D8B030D-6E8A-4147-A177-3AD203B41FA5}">
                      <a16:colId xmlns:a16="http://schemas.microsoft.com/office/drawing/2014/main" val="1307339484"/>
                    </a:ext>
                  </a:extLst>
                </a:gridCol>
                <a:gridCol w="1461287">
                  <a:extLst>
                    <a:ext uri="{9D8B030D-6E8A-4147-A177-3AD203B41FA5}">
                      <a16:colId xmlns:a16="http://schemas.microsoft.com/office/drawing/2014/main" val="1253989758"/>
                    </a:ext>
                  </a:extLst>
                </a:gridCol>
                <a:gridCol w="1825098">
                  <a:extLst>
                    <a:ext uri="{9D8B030D-6E8A-4147-A177-3AD203B41FA5}">
                      <a16:colId xmlns:a16="http://schemas.microsoft.com/office/drawing/2014/main" val="1928277394"/>
                    </a:ext>
                  </a:extLst>
                </a:gridCol>
              </a:tblGrid>
              <a:tr h="356400">
                <a:tc>
                  <a:txBody>
                    <a:bodyPr/>
                    <a:lstStyle/>
                    <a:p>
                      <a:pPr marR="180340" algn="ctr">
                        <a:lnSpc>
                          <a:spcPct val="115000"/>
                        </a:lnSpc>
                        <a:spcAft>
                          <a:spcPts val="800"/>
                        </a:spcAft>
                        <a:tabLst>
                          <a:tab pos="132715" algn="l"/>
                        </a:tabLst>
                      </a:pPr>
                      <a:r>
                        <a:rPr lang="pl-PL" sz="700" dirty="0">
                          <a:effectLst/>
                        </a:rPr>
                        <a:t>II</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043" marR="22043" marT="0" marB="0" anchor="ctr"/>
                </a:tc>
                <a:tc gridSpan="5">
                  <a:txBody>
                    <a:bodyPr/>
                    <a:lstStyle/>
                    <a:p>
                      <a:pPr marR="180340" algn="ctr">
                        <a:lnSpc>
                          <a:spcPct val="115000"/>
                        </a:lnSpc>
                        <a:spcAft>
                          <a:spcPts val="800"/>
                        </a:spcAft>
                        <a:tabLst>
                          <a:tab pos="132715" algn="l"/>
                        </a:tabLst>
                      </a:pPr>
                      <a:r>
                        <a:rPr lang="pl-PL" sz="700" dirty="0">
                          <a:effectLst/>
                        </a:rPr>
                        <a:t>Planowane zadania inwestycyjne na realizację których pozyskano środki zewnętrzne</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043" marR="22043" marT="0" marB="0"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728745413"/>
                  </a:ext>
                </a:extLst>
              </a:tr>
              <a:tr h="270815">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Budowa ul. Grabowej w Sicienku</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596 830,91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298 415,00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RFRD na rok 2021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kontynuowane będzie w roku 2022. Umowa została zawarta na 353 478,00. Jednak dotacja nie może przekroczyć 50% wartości zadania.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838469957"/>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Przebudowa i rozbudowa oczyszczalni ścieków w Wojnowie - II etap</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3 101 510,94</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2 180 000,00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RFIL</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realizowane od roku 2021.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86439606"/>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Przebudowa drogi gminnej w Pawłówku- budowa ul. Leśnej</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1 561 255,48</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1 473 611,01</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Program inwestycji strategicznych Polski Ład</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realizowane będzie w roku 2022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974242265"/>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Przebudowa dróg gminnych w Osówcu- rozbudowa ul. Przy Lesie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1 993 090,97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1 876 843,72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Program inwestycji strategicznych Polski Ład</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realizowane będzie w roku 2022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063311760"/>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Rozbudowa drogi gminnej G50335C na odcinku Szczutki - Droga krajowa nr 25</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2 842 331,67</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2 765 209,19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Program inwestycji strategicznych Polski Ład</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Zadanie realizowane będzie w roku 2022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938740051"/>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Społeczna Inicjatywa Mieszkaniowa</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3 000 000,00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3 000 000,00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Budżet państwa</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Gmina otrzymała 3 mln dotacji na objęcie udziałów w spółce SIM, która realizować będzie m.in.. w Sicienku budownictwo mieszkaniowe</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776390341"/>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Rozwój infrastruktury kanalizacyjnej w Gminie Sicienko</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1 870 237,00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1 870 237,00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Subwencja z budżetu państwa na poprawę stanu infrastruktury kanalizacyjnej na terenie gminy.</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849216127"/>
                  </a:ext>
                </a:extLst>
              </a:tr>
              <a:tr h="206671">
                <a:tc gridSpan="2">
                  <a:txBody>
                    <a:bodyPr/>
                    <a:lstStyle/>
                    <a:p>
                      <a:pPr marR="180340" algn="ctr">
                        <a:lnSpc>
                          <a:spcPct val="115000"/>
                        </a:lnSpc>
                        <a:spcAft>
                          <a:spcPts val="800"/>
                        </a:spcAft>
                        <a:tabLst>
                          <a:tab pos="132715" algn="l"/>
                        </a:tabLst>
                      </a:pPr>
                      <a:r>
                        <a:rPr lang="pl-PL" sz="1050" b="1" dirty="0">
                          <a:effectLst/>
                        </a:rPr>
                        <a:t>RAZEM środki zewnętrzne jakie pozyskano na planowane zadania inwestycyjne</a:t>
                      </a:r>
                      <a:endParaRPr lang="pl-PL"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043" marR="22043" marT="0" marB="0" anchor="ctr"/>
                </a:tc>
                <a:tc hMerge="1">
                  <a:txBody>
                    <a:bodyPr/>
                    <a:lstStyle/>
                    <a:p>
                      <a:endParaRPr lang="pl-PL"/>
                    </a:p>
                  </a:txBody>
                  <a:tcPr/>
                </a:tc>
                <a:tc>
                  <a:txBody>
                    <a:bodyPr/>
                    <a:lstStyle/>
                    <a:p>
                      <a:pPr marR="180340" algn="ctr">
                        <a:lnSpc>
                          <a:spcPct val="150000"/>
                        </a:lnSpc>
                        <a:spcAft>
                          <a:spcPts val="800"/>
                        </a:spcAft>
                        <a:tabLst>
                          <a:tab pos="457200" algn="l"/>
                          <a:tab pos="457200" algn="l"/>
                          <a:tab pos="852805" algn="l"/>
                        </a:tabLst>
                      </a:pPr>
                      <a:r>
                        <a:rPr lang="pl-PL" sz="1200" b="1">
                          <a:effectLst/>
                          <a:latin typeface="Times New Roman" panose="02020603050405020304" pitchFamily="18" charset="0"/>
                          <a:ea typeface="Times New Roman" panose="02020603050405020304" pitchFamily="18" charset="0"/>
                          <a:cs typeface="Times New Roman" panose="02020603050405020304" pitchFamily="18" charset="0"/>
                        </a:rPr>
                        <a:t>14 965 256,97</a:t>
                      </a:r>
                      <a:endParaRPr lang="en-US" sz="20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1200" b="1">
                          <a:effectLst/>
                          <a:latin typeface="Times New Roman" panose="02020603050405020304" pitchFamily="18" charset="0"/>
                          <a:ea typeface="Times New Roman" panose="02020603050405020304" pitchFamily="18" charset="0"/>
                          <a:cs typeface="Times New Roman" panose="02020603050405020304" pitchFamily="18" charset="0"/>
                        </a:rPr>
                        <a:t>13 464 315,92</a:t>
                      </a:r>
                      <a:endParaRPr lang="en-US" sz="20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gridSpan="2">
                  <a:txBody>
                    <a:bodyPr/>
                    <a:lstStyle/>
                    <a:p>
                      <a:pPr marR="180340" algn="ctr">
                        <a:lnSpc>
                          <a:spcPct val="150000"/>
                        </a:lnSpc>
                        <a:spcAft>
                          <a:spcPts val="800"/>
                        </a:spcAft>
                        <a:tabLst>
                          <a:tab pos="457200" algn="l"/>
                        </a:tabLst>
                      </a:pPr>
                      <a:r>
                        <a:rPr lang="pl-PL"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89,97 %</a:t>
                      </a:r>
                      <a:endParaRPr lang="en-US"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hMerge="1">
                  <a:txBody>
                    <a:bodyPr/>
                    <a:lstStyle/>
                    <a:p>
                      <a:pPr marR="180340" algn="ctr">
                        <a:lnSpc>
                          <a:spcPct val="150000"/>
                        </a:lnSpc>
                        <a:spcAft>
                          <a:spcPts val="800"/>
                        </a:spcAft>
                        <a:tabLst>
                          <a:tab pos="457200" algn="l"/>
                          <a:tab pos="457200" algn="l"/>
                          <a:tab pos="852805" algn="l"/>
                        </a:tabLst>
                      </a:pP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034805893"/>
                  </a:ext>
                </a:extLst>
              </a:tr>
            </a:tbl>
          </a:graphicData>
        </a:graphic>
      </p:graphicFrame>
    </p:spTree>
    <p:extLst>
      <p:ext uri="{BB962C8B-B14F-4D97-AF65-F5344CB8AC3E}">
        <p14:creationId xmlns:p14="http://schemas.microsoft.com/office/powerpoint/2010/main" val="576145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66F3BD-A63F-43B3-9792-C0B827DEED1A}"/>
              </a:ext>
            </a:extLst>
          </p:cNvPr>
          <p:cNvSpPr>
            <a:spLocks noGrp="1"/>
          </p:cNvSpPr>
          <p:nvPr>
            <p:ph type="title"/>
          </p:nvPr>
        </p:nvSpPr>
        <p:spPr>
          <a:xfrm>
            <a:off x="2592925" y="446310"/>
            <a:ext cx="8911687" cy="1280890"/>
          </a:xfrm>
        </p:spPr>
        <p:txBody>
          <a:bodyPr>
            <a:normAutofit/>
          </a:bodyPr>
          <a:lstStyle/>
          <a:p>
            <a:r>
              <a:rPr lang="pl-PL" sz="3200" dirty="0"/>
              <a:t>Środki zewnętrzne pozyskane na realizację zadań gminy w roku 2021</a:t>
            </a:r>
          </a:p>
        </p:txBody>
      </p:sp>
      <p:graphicFrame>
        <p:nvGraphicFramePr>
          <p:cNvPr id="4" name="Symbol zastępczy zawartości 3">
            <a:extLst>
              <a:ext uri="{FF2B5EF4-FFF2-40B4-BE49-F238E27FC236}">
                <a16:creationId xmlns:a16="http://schemas.microsoft.com/office/drawing/2014/main" id="{6247A8F4-1D56-4079-BD71-FF32EAB6F87D}"/>
              </a:ext>
            </a:extLst>
          </p:cNvPr>
          <p:cNvGraphicFramePr>
            <a:graphicFrameLocks noGrp="1"/>
          </p:cNvGraphicFramePr>
          <p:nvPr>
            <p:ph idx="1"/>
            <p:extLst>
              <p:ext uri="{D42A27DB-BD31-4B8C-83A1-F6EECF244321}">
                <p14:modId xmlns:p14="http://schemas.microsoft.com/office/powerpoint/2010/main" val="3503840658"/>
              </p:ext>
            </p:extLst>
          </p:nvPr>
        </p:nvGraphicFramePr>
        <p:xfrm>
          <a:off x="2592924" y="1602448"/>
          <a:ext cx="8911687" cy="5255552"/>
        </p:xfrm>
        <a:graphic>
          <a:graphicData uri="http://schemas.openxmlformats.org/drawingml/2006/table">
            <a:tbl>
              <a:tblPr firstRow="1" firstCol="1" bandRow="1">
                <a:tableStyleId>{5C22544A-7EE6-4342-B048-85BDC9FD1C3A}</a:tableStyleId>
              </a:tblPr>
              <a:tblGrid>
                <a:gridCol w="606924">
                  <a:extLst>
                    <a:ext uri="{9D8B030D-6E8A-4147-A177-3AD203B41FA5}">
                      <a16:colId xmlns:a16="http://schemas.microsoft.com/office/drawing/2014/main" val="2697153186"/>
                    </a:ext>
                  </a:extLst>
                </a:gridCol>
                <a:gridCol w="2579449">
                  <a:extLst>
                    <a:ext uri="{9D8B030D-6E8A-4147-A177-3AD203B41FA5}">
                      <a16:colId xmlns:a16="http://schemas.microsoft.com/office/drawing/2014/main" val="312369144"/>
                    </a:ext>
                  </a:extLst>
                </a:gridCol>
                <a:gridCol w="1217317">
                  <a:extLst>
                    <a:ext uri="{9D8B030D-6E8A-4147-A177-3AD203B41FA5}">
                      <a16:colId xmlns:a16="http://schemas.microsoft.com/office/drawing/2014/main" val="2993577237"/>
                    </a:ext>
                  </a:extLst>
                </a:gridCol>
                <a:gridCol w="1221615">
                  <a:extLst>
                    <a:ext uri="{9D8B030D-6E8A-4147-A177-3AD203B41FA5}">
                      <a16:colId xmlns:a16="http://schemas.microsoft.com/office/drawing/2014/main" val="1307339484"/>
                    </a:ext>
                  </a:extLst>
                </a:gridCol>
                <a:gridCol w="1461288">
                  <a:extLst>
                    <a:ext uri="{9D8B030D-6E8A-4147-A177-3AD203B41FA5}">
                      <a16:colId xmlns:a16="http://schemas.microsoft.com/office/drawing/2014/main" val="1253989758"/>
                    </a:ext>
                  </a:extLst>
                </a:gridCol>
                <a:gridCol w="1825094">
                  <a:extLst>
                    <a:ext uri="{9D8B030D-6E8A-4147-A177-3AD203B41FA5}">
                      <a16:colId xmlns:a16="http://schemas.microsoft.com/office/drawing/2014/main" val="1928277394"/>
                    </a:ext>
                  </a:extLst>
                </a:gridCol>
              </a:tblGrid>
              <a:tr h="356400">
                <a:tc>
                  <a:txBody>
                    <a:bodyPr/>
                    <a:lstStyle/>
                    <a:p>
                      <a:pPr marR="180340" algn="ctr">
                        <a:lnSpc>
                          <a:spcPct val="115000"/>
                        </a:lnSpc>
                        <a:spcAft>
                          <a:spcPts val="800"/>
                        </a:spcAft>
                        <a:tabLst>
                          <a:tab pos="132715" algn="l"/>
                        </a:tabLst>
                      </a:pPr>
                      <a:r>
                        <a:rPr lang="pl-PL" sz="700" dirty="0">
                          <a:effectLst/>
                        </a:rPr>
                        <a:t>III</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0891" marR="20891" marT="0" marB="0" anchor="ctr"/>
                </a:tc>
                <a:tc gridSpan="5">
                  <a:txBody>
                    <a:bodyPr/>
                    <a:lstStyle/>
                    <a:p>
                      <a:pPr marR="180340" algn="ctr">
                        <a:lnSpc>
                          <a:spcPct val="115000"/>
                        </a:lnSpc>
                        <a:spcAft>
                          <a:spcPts val="800"/>
                        </a:spcAft>
                        <a:tabLst>
                          <a:tab pos="132715" algn="l"/>
                        </a:tabLst>
                      </a:pPr>
                      <a:r>
                        <a:rPr lang="pl-PL" sz="700" dirty="0">
                          <a:effectLst/>
                        </a:rPr>
                        <a:t>Zadania nie inwestycyjne wykonywane w roku 2021, na realizację których pozyskano środki zewnętrzne</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1022" marR="91022" marT="45511" marB="45511"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389125328"/>
                  </a:ext>
                </a:extLst>
              </a:tr>
              <a:tr h="1118550">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Innowacyjna edukacja dla szkół w Gminie Sicienko – edycja 2</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100 000,00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95 000,00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UE-RPO WKO/ZIT-2014-2020-</a:t>
                      </a:r>
                      <a:br>
                        <a:rPr lang="pl-PL" sz="700">
                          <a:effectLst/>
                          <a:latin typeface="Times New Roman" panose="02020603050405020304" pitchFamily="18" charset="0"/>
                          <a:ea typeface="Calibri" panose="020F0502020204030204" pitchFamily="34" charset="0"/>
                          <a:cs typeface="Times New Roman" panose="02020603050405020304" pitchFamily="18" charset="0"/>
                        </a:rPr>
                      </a:br>
                      <a:r>
                        <a:rPr lang="pl-PL" sz="700">
                          <a:effectLst/>
                          <a:latin typeface="Times New Roman" panose="02020603050405020304" pitchFamily="18" charset="0"/>
                          <a:ea typeface="Calibri" panose="020F0502020204030204" pitchFamily="34" charset="0"/>
                          <a:cs typeface="Times New Roman" panose="02020603050405020304" pitchFamily="18" charset="0"/>
                        </a:rPr>
                        <a:t>85 000,00 </a:t>
                      </a:r>
                      <a:br>
                        <a:rPr lang="pl-PL" sz="700">
                          <a:effectLst/>
                          <a:latin typeface="Times New Roman" panose="02020603050405020304" pitchFamily="18" charset="0"/>
                          <a:ea typeface="Calibri" panose="020F0502020204030204" pitchFamily="34" charset="0"/>
                          <a:cs typeface="Times New Roman" panose="02020603050405020304" pitchFamily="18" charset="0"/>
                        </a:rPr>
                      </a:br>
                      <a:r>
                        <a:rPr lang="pl-PL" sz="700">
                          <a:effectLst/>
                          <a:latin typeface="Times New Roman" panose="02020603050405020304" pitchFamily="18" charset="0"/>
                          <a:ea typeface="Calibri" panose="020F0502020204030204" pitchFamily="34" charset="0"/>
                          <a:cs typeface="Times New Roman" panose="02020603050405020304" pitchFamily="18" charset="0"/>
                        </a:rPr>
                        <a:t>Budżet Państwa - 10 000,00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Udział gminy polegał na wkładzie rzeczowym w postaci udostępnienia sal na prowadzenie zajęć. Projekt rozpoczęty w roku 2021, a jego zakończenie planowane jest w czerwcu roku 2022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3089294922"/>
                  </a:ext>
                </a:extLst>
              </a:tr>
              <a:tr h="468254">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Laboratoria  Przyszłości</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293 800,00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293 800,00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Budżet Państwa  (środki z funduszu COVID)</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W ramach projektu zostały doposażone wszystkie szkoły na terenie gminy.</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1193547182"/>
                  </a:ext>
                </a:extLst>
              </a:tr>
              <a:tr h="793402">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Rządowy program rozwijania szkolnej infrastruktury oraz kompetencji uczniów i nauczycieli w zakresie technologii </a:t>
                      </a:r>
                      <a:r>
                        <a:rPr lang="pl-PL" sz="700" dirty="0" err="1">
                          <a:effectLst/>
                          <a:latin typeface="Times New Roman" panose="02020603050405020304" pitchFamily="18" charset="0"/>
                          <a:ea typeface="Calibri" panose="020F0502020204030204" pitchFamily="34" charset="0"/>
                          <a:cs typeface="Times New Roman" panose="02020603050405020304" pitchFamily="18" charset="0"/>
                        </a:rPr>
                        <a:t>informacyjno</a:t>
                      </a:r>
                      <a:r>
                        <a:rPr lang="pl-PL" sz="700" dirty="0">
                          <a:effectLst/>
                          <a:latin typeface="Times New Roman" panose="02020603050405020304" pitchFamily="18" charset="0"/>
                          <a:ea typeface="Calibri" panose="020F0502020204030204" pitchFamily="34" charset="0"/>
                          <a:cs typeface="Times New Roman" panose="02020603050405020304" pitchFamily="18" charset="0"/>
                        </a:rPr>
                        <a:t> – komunikacyjnych na lata  2020/2024 „Aktywna Tablica”</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43 749,87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34 999,89</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Zakupiono tablice interaktywne dla SP w Kruszynie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148550790"/>
                  </a:ext>
                </a:extLst>
              </a:tr>
              <a:tr h="305679">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Narodowy Program Rozwoju Czytelnictwa 2.0 na lata 2021-2025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45 000,00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36 000,00</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Doposażenie bibliotek szkolnych.</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2677857588"/>
                  </a:ext>
                </a:extLst>
              </a:tr>
              <a:tr h="630828">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Projekt “Aktywni mieszkańcy Gminy Sicienko”</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105 720,15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105 720,15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en-US" sz="700">
                          <a:effectLst/>
                          <a:latin typeface="Times New Roman" panose="02020603050405020304" pitchFamily="18" charset="0"/>
                          <a:ea typeface="Calibri" panose="020F0502020204030204" pitchFamily="34" charset="0"/>
                          <a:cs typeface="Times New Roman" panose="02020603050405020304" pitchFamily="18" charset="0"/>
                        </a:rPr>
                        <a:t>UE-RPO WK-P 2014-2020/EFS</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Projekt realizowany przez GOPS. Wkład własny gminy poprzez udostępnienie sal w świetlicach.</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2439624054"/>
                  </a:ext>
                </a:extLst>
              </a:tr>
              <a:tr h="951611">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Projekt “Centrum Opieki i Rozwoju Seniora w Mochlu”</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481 342,59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481 342,59</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en-US" sz="700">
                          <a:effectLst/>
                          <a:latin typeface="Times New Roman" panose="02020603050405020304" pitchFamily="18" charset="0"/>
                          <a:ea typeface="Calibri" panose="020F0502020204030204" pitchFamily="34" charset="0"/>
                          <a:cs typeface="Times New Roman" panose="02020603050405020304" pitchFamily="18" charset="0"/>
                        </a:rPr>
                        <a:t>UE-RPO WK-P 2014-2020/EFS</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Calibri" panose="020F0502020204030204" pitchFamily="34" charset="0"/>
                          <a:cs typeface="Times New Roman" panose="02020603050405020304" pitchFamily="18" charset="0"/>
                        </a:rPr>
                        <a:t>Projekt realizowany przez GOPS we współpracy z WSG Bydgoszcz. Wkład własny gminy poprzez udostępnienie obiektu w </a:t>
                      </a:r>
                      <a:r>
                        <a:rPr lang="pl-PL" sz="700" dirty="0" err="1">
                          <a:effectLst/>
                          <a:latin typeface="Times New Roman" panose="02020603050405020304" pitchFamily="18" charset="0"/>
                          <a:ea typeface="Calibri" panose="020F0502020204030204" pitchFamily="34" charset="0"/>
                          <a:cs typeface="Times New Roman" panose="02020603050405020304" pitchFamily="18" charset="0"/>
                        </a:rPr>
                        <a:t>Mochlu</a:t>
                      </a:r>
                      <a:r>
                        <a:rPr lang="pl-PL" sz="7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1161523339"/>
                  </a:ext>
                </a:extLst>
              </a:tr>
              <a:tr h="630828">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Wsparcie procesu zarządzania i wdrażanie RPO WK-P na lata 2014-2020, poprzez realizację ZIT wojewódzkiego dla BTOF</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3 367,47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160,47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Calibri" panose="020F0502020204030204" pitchFamily="34" charset="0"/>
                          <a:cs typeface="Times New Roman" panose="02020603050405020304" pitchFamily="18" charset="0"/>
                        </a:rPr>
                        <a:t>UE-POPT-2014-2020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tc>
                  <a:txBody>
                    <a:bodyPr/>
                    <a:lstStyle/>
                    <a:p>
                      <a:pPr marR="180340" algn="ctr">
                        <a:lnSpc>
                          <a:spcPct val="150000"/>
                        </a:lnSpc>
                        <a:spcAft>
                          <a:spcPts val="800"/>
                        </a:spcAft>
                        <a:tabLst>
                          <a:tab pos="457200"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Koordynacja działań związanych z realizacją zadań współfinansowanych w ramach ZIT BTOF</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2134" marR="42134" marT="0" marB="0" anchor="ctr"/>
                </a:tc>
                <a:extLst>
                  <a:ext uri="{0D108BD9-81ED-4DB2-BD59-A6C34878D82A}">
                    <a16:rowId xmlns:a16="http://schemas.microsoft.com/office/drawing/2014/main" val="1344777600"/>
                  </a:ext>
                </a:extLst>
              </a:tr>
            </a:tbl>
          </a:graphicData>
        </a:graphic>
      </p:graphicFrame>
    </p:spTree>
    <p:extLst>
      <p:ext uri="{BB962C8B-B14F-4D97-AF65-F5344CB8AC3E}">
        <p14:creationId xmlns:p14="http://schemas.microsoft.com/office/powerpoint/2010/main" val="3316935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266F3BD-A63F-43B3-9792-C0B827DEED1A}"/>
              </a:ext>
            </a:extLst>
          </p:cNvPr>
          <p:cNvSpPr>
            <a:spLocks noGrp="1"/>
          </p:cNvSpPr>
          <p:nvPr>
            <p:ph type="title"/>
          </p:nvPr>
        </p:nvSpPr>
        <p:spPr>
          <a:xfrm>
            <a:off x="2592925" y="446310"/>
            <a:ext cx="8911687" cy="1280890"/>
          </a:xfrm>
        </p:spPr>
        <p:txBody>
          <a:bodyPr>
            <a:normAutofit/>
          </a:bodyPr>
          <a:lstStyle/>
          <a:p>
            <a:r>
              <a:rPr lang="pl-PL" sz="3200" dirty="0"/>
              <a:t>Środki zewnętrzne pozyskane na realizację zadań gminy w roku 2021</a:t>
            </a:r>
          </a:p>
        </p:txBody>
      </p:sp>
      <p:graphicFrame>
        <p:nvGraphicFramePr>
          <p:cNvPr id="4" name="Symbol zastępczy zawartości 3">
            <a:extLst>
              <a:ext uri="{FF2B5EF4-FFF2-40B4-BE49-F238E27FC236}">
                <a16:creationId xmlns:a16="http://schemas.microsoft.com/office/drawing/2014/main" id="{6247A8F4-1D56-4079-BD71-FF32EAB6F87D}"/>
              </a:ext>
            </a:extLst>
          </p:cNvPr>
          <p:cNvGraphicFramePr>
            <a:graphicFrameLocks noGrp="1"/>
          </p:cNvGraphicFramePr>
          <p:nvPr>
            <p:ph idx="1"/>
            <p:extLst>
              <p:ext uri="{D42A27DB-BD31-4B8C-83A1-F6EECF244321}">
                <p14:modId xmlns:p14="http://schemas.microsoft.com/office/powerpoint/2010/main" val="1911326824"/>
              </p:ext>
            </p:extLst>
          </p:nvPr>
        </p:nvGraphicFramePr>
        <p:xfrm>
          <a:off x="2592925" y="1727200"/>
          <a:ext cx="8911685" cy="3197744"/>
        </p:xfrm>
        <a:graphic>
          <a:graphicData uri="http://schemas.openxmlformats.org/drawingml/2006/table">
            <a:tbl>
              <a:tblPr firstRow="1" firstCol="1" bandRow="1">
                <a:tableStyleId>{5C22544A-7EE6-4342-B048-85BDC9FD1C3A}</a:tableStyleId>
              </a:tblPr>
              <a:tblGrid>
                <a:gridCol w="606927">
                  <a:extLst>
                    <a:ext uri="{9D8B030D-6E8A-4147-A177-3AD203B41FA5}">
                      <a16:colId xmlns:a16="http://schemas.microsoft.com/office/drawing/2014/main" val="2697153186"/>
                    </a:ext>
                  </a:extLst>
                </a:gridCol>
                <a:gridCol w="2579449">
                  <a:extLst>
                    <a:ext uri="{9D8B030D-6E8A-4147-A177-3AD203B41FA5}">
                      <a16:colId xmlns:a16="http://schemas.microsoft.com/office/drawing/2014/main" val="312369144"/>
                    </a:ext>
                  </a:extLst>
                </a:gridCol>
                <a:gridCol w="1217308">
                  <a:extLst>
                    <a:ext uri="{9D8B030D-6E8A-4147-A177-3AD203B41FA5}">
                      <a16:colId xmlns:a16="http://schemas.microsoft.com/office/drawing/2014/main" val="2993577237"/>
                    </a:ext>
                  </a:extLst>
                </a:gridCol>
                <a:gridCol w="1221616">
                  <a:extLst>
                    <a:ext uri="{9D8B030D-6E8A-4147-A177-3AD203B41FA5}">
                      <a16:colId xmlns:a16="http://schemas.microsoft.com/office/drawing/2014/main" val="1307339484"/>
                    </a:ext>
                  </a:extLst>
                </a:gridCol>
                <a:gridCol w="1461287">
                  <a:extLst>
                    <a:ext uri="{9D8B030D-6E8A-4147-A177-3AD203B41FA5}">
                      <a16:colId xmlns:a16="http://schemas.microsoft.com/office/drawing/2014/main" val="1253989758"/>
                    </a:ext>
                  </a:extLst>
                </a:gridCol>
                <a:gridCol w="1825098">
                  <a:extLst>
                    <a:ext uri="{9D8B030D-6E8A-4147-A177-3AD203B41FA5}">
                      <a16:colId xmlns:a16="http://schemas.microsoft.com/office/drawing/2014/main" val="1928277394"/>
                    </a:ext>
                  </a:extLst>
                </a:gridCol>
              </a:tblGrid>
              <a:tr h="356400">
                <a:tc>
                  <a:txBody>
                    <a:bodyPr/>
                    <a:lstStyle/>
                    <a:p>
                      <a:pPr marR="180340" algn="ctr">
                        <a:lnSpc>
                          <a:spcPct val="115000"/>
                        </a:lnSpc>
                        <a:spcAft>
                          <a:spcPts val="800"/>
                        </a:spcAft>
                        <a:tabLst>
                          <a:tab pos="132715" algn="l"/>
                        </a:tabLst>
                      </a:pPr>
                      <a:r>
                        <a:rPr lang="pl-PL" sz="700" dirty="0">
                          <a:effectLst/>
                        </a:rPr>
                        <a:t>III</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043" marR="22043" marT="0" marB="0" anchor="ctr"/>
                </a:tc>
                <a:tc gridSpan="5">
                  <a:txBody>
                    <a:bodyPr/>
                    <a:lstStyle/>
                    <a:p>
                      <a:pPr marR="180340" algn="ctr">
                        <a:lnSpc>
                          <a:spcPct val="115000"/>
                        </a:lnSpc>
                        <a:spcAft>
                          <a:spcPts val="800"/>
                        </a:spcAft>
                        <a:tabLst>
                          <a:tab pos="132715" algn="l"/>
                        </a:tabLst>
                      </a:pPr>
                      <a:r>
                        <a:rPr lang="pl-PL" sz="700" dirty="0">
                          <a:effectLst/>
                        </a:rPr>
                        <a:t>Zadania nie inwestycyjne wykonywane w roku 2021, na realizację których pozyskano środki zewnętrzne</a:t>
                      </a:r>
                      <a:endParaRPr lang="pl-PL" sz="9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2043" marR="22043" marT="0" marB="0" anchor="ct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389125328"/>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Program „Opieka wytchnieniowa”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48 957,75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48 957,75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Fundusz Solidarnościowy</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osób objętych pomocą - 7</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089294922"/>
                  </a:ext>
                </a:extLst>
              </a:tr>
              <a:tr h="36356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Posiłki w szkołach, zasiłki celowe na zakup żywności</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156 244,49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124 995,59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osób objętych pomocą - 234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193547182"/>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Program „Asystent osobisty osoby niepełnosprawnej”</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48 768,00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48 768,00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Fundusz Solidarnościowy</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osób objętych pomocą -  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48550790"/>
                  </a:ext>
                </a:extLst>
              </a:tr>
              <a:tr h="36356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Usługi opiekuńcze „Opieka 75+”</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13 618,20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6 809,10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osób objętych pomocą - 4.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677857588"/>
                  </a:ext>
                </a:extLst>
              </a:tr>
              <a:tr h="27081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Stypendia szkolne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25 959,89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20 767,91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Budżet państwa</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osób objętych pomocą – 26.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439624054"/>
                  </a:ext>
                </a:extLst>
              </a:tr>
              <a:tr h="549065">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13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Prace społecznie użyteczne</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7 888,50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700" dirty="0">
                          <a:effectLst/>
                          <a:latin typeface="Times New Roman" panose="02020603050405020304" pitchFamily="18" charset="0"/>
                          <a:ea typeface="Times New Roman" panose="02020603050405020304" pitchFamily="18" charset="0"/>
                          <a:cs typeface="Times New Roman" panose="02020603050405020304" pitchFamily="18" charset="0"/>
                        </a:rPr>
                        <a:t>4 733,10</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Budżet państwa. Powiatowy Urząd Pracy w Bydgoszczy</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700">
                          <a:effectLst/>
                          <a:latin typeface="Times New Roman" panose="02020603050405020304" pitchFamily="18" charset="0"/>
                          <a:ea typeface="Times New Roman" panose="02020603050405020304" pitchFamily="18" charset="0"/>
                          <a:cs typeface="Times New Roman" panose="02020603050405020304" pitchFamily="18" charset="0"/>
                        </a:rPr>
                        <a:t>Projekt realizowany przez GOPS. Ilość przepracowanych godzin - 4195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161523339"/>
                  </a:ext>
                </a:extLst>
              </a:tr>
              <a:tr h="206671">
                <a:tc gridSpan="2">
                  <a:txBody>
                    <a:bodyPr/>
                    <a:lstStyle/>
                    <a:p>
                      <a:pPr marR="180340" algn="ctr">
                        <a:lnSpc>
                          <a:spcPct val="150000"/>
                        </a:lnSpc>
                        <a:spcAft>
                          <a:spcPts val="800"/>
                        </a:spcAft>
                        <a:tabLst>
                          <a:tab pos="457200" algn="l"/>
                          <a:tab pos="457200" algn="l"/>
                          <a:tab pos="852805" algn="l"/>
                        </a:tabLst>
                      </a:pPr>
                      <a:r>
                        <a:rPr lang="pl-PL" sz="1050" b="1" dirty="0">
                          <a:effectLst/>
                          <a:latin typeface="Times New Roman" panose="02020603050405020304" pitchFamily="18" charset="0"/>
                          <a:ea typeface="Times New Roman" panose="02020603050405020304" pitchFamily="18" charset="0"/>
                          <a:cs typeface="Times New Roman" panose="02020603050405020304" pitchFamily="18" charset="0"/>
                        </a:rPr>
                        <a:t>Razem zadania nie inwestycyjne realizowane w 2021 r.</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en-US"/>
                    </a:p>
                  </a:txBody>
                  <a:tcPr/>
                </a:tc>
                <a:tc>
                  <a:txBody>
                    <a:bodyPr/>
                    <a:lstStyle/>
                    <a:p>
                      <a:pPr marR="180340" algn="ctr">
                        <a:lnSpc>
                          <a:spcPct val="150000"/>
                        </a:lnSpc>
                        <a:spcAft>
                          <a:spcPts val="800"/>
                        </a:spcAft>
                        <a:tabLst>
                          <a:tab pos="457200" algn="l"/>
                          <a:tab pos="457200" algn="l"/>
                          <a:tab pos="852805" algn="l"/>
                        </a:tabLst>
                      </a:pPr>
                      <a:r>
                        <a:rPr lang="pl-PL" sz="1050" b="1" dirty="0">
                          <a:effectLst/>
                          <a:latin typeface="Times New Roman" panose="02020603050405020304" pitchFamily="18" charset="0"/>
                          <a:ea typeface="Times New Roman" panose="02020603050405020304" pitchFamily="18" charset="0"/>
                          <a:cs typeface="Times New Roman" panose="02020603050405020304" pitchFamily="18" charset="0"/>
                        </a:rPr>
                        <a:t>1 072 980,08</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1050" b="1">
                          <a:effectLst/>
                          <a:latin typeface="Times New Roman" panose="02020603050405020304" pitchFamily="18" charset="0"/>
                          <a:ea typeface="Times New Roman" panose="02020603050405020304" pitchFamily="18" charset="0"/>
                          <a:cs typeface="Times New Roman" panose="02020603050405020304" pitchFamily="18" charset="0"/>
                        </a:rPr>
                        <a:t>1 047 023,10</a:t>
                      </a:r>
                      <a:endParaRPr lang="en-US" sz="16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gridSpan="2">
                  <a:txBody>
                    <a:bodyPr/>
                    <a:lstStyle/>
                    <a:p>
                      <a:pPr marR="180340" algn="ctr">
                        <a:lnSpc>
                          <a:spcPct val="150000"/>
                        </a:lnSpc>
                        <a:spcAft>
                          <a:spcPts val="800"/>
                        </a:spcAft>
                        <a:tabLst>
                          <a:tab pos="457200" algn="l"/>
                        </a:tabLst>
                      </a:pPr>
                      <a:r>
                        <a:rPr lang="pl-PL"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97,58 %</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en-US"/>
                    </a:p>
                  </a:txBody>
                  <a:tcPr/>
                </a:tc>
                <a:extLst>
                  <a:ext uri="{0D108BD9-81ED-4DB2-BD59-A6C34878D82A}">
                    <a16:rowId xmlns:a16="http://schemas.microsoft.com/office/drawing/2014/main" val="3030763230"/>
                  </a:ext>
                </a:extLst>
              </a:tr>
              <a:tr h="206671">
                <a:tc gridSpan="2">
                  <a:txBody>
                    <a:bodyPr/>
                    <a:lstStyle/>
                    <a:p>
                      <a:pPr marR="180340" algn="ctr">
                        <a:lnSpc>
                          <a:spcPct val="150000"/>
                        </a:lnSpc>
                        <a:spcAft>
                          <a:spcPts val="800"/>
                        </a:spcAft>
                        <a:tabLst>
                          <a:tab pos="457200" algn="l"/>
                          <a:tab pos="457200" algn="l"/>
                          <a:tab pos="852805" algn="l"/>
                        </a:tabLst>
                      </a:pPr>
                      <a:r>
                        <a:rPr lang="pl-PL" sz="1050" b="1" dirty="0">
                          <a:effectLst/>
                          <a:latin typeface="Times New Roman" panose="02020603050405020304" pitchFamily="18" charset="0"/>
                          <a:ea typeface="Times New Roman" panose="02020603050405020304" pitchFamily="18" charset="0"/>
                          <a:cs typeface="Times New Roman" panose="02020603050405020304" pitchFamily="18" charset="0"/>
                        </a:rPr>
                        <a:t>SUMA I-III</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en-US"/>
                    </a:p>
                  </a:txBody>
                  <a:tcPr/>
                </a:tc>
                <a:tc>
                  <a:txBody>
                    <a:bodyPr/>
                    <a:lstStyle/>
                    <a:p>
                      <a:pPr marR="180340" algn="ctr">
                        <a:lnSpc>
                          <a:spcPct val="150000"/>
                        </a:lnSpc>
                        <a:spcAft>
                          <a:spcPts val="800"/>
                        </a:spcAft>
                        <a:tabLst>
                          <a:tab pos="457200" algn="l"/>
                          <a:tab pos="457200" algn="l"/>
                          <a:tab pos="852805" algn="l"/>
                        </a:tabLst>
                      </a:pPr>
                      <a:r>
                        <a:rPr lang="pl-PL" sz="1050" b="1">
                          <a:effectLst/>
                          <a:latin typeface="Times New Roman" panose="02020603050405020304" pitchFamily="18" charset="0"/>
                          <a:ea typeface="Times New Roman" panose="02020603050405020304" pitchFamily="18" charset="0"/>
                          <a:cs typeface="Times New Roman" panose="02020603050405020304" pitchFamily="18" charset="0"/>
                        </a:rPr>
                        <a:t>32 521 303,23</a:t>
                      </a:r>
                      <a:endParaRPr lang="en-US" sz="16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 pos="457200" algn="l"/>
                          <a:tab pos="852805" algn="l"/>
                        </a:tabLst>
                      </a:pPr>
                      <a:r>
                        <a:rPr lang="pl-PL" sz="1050" b="1" dirty="0">
                          <a:effectLst/>
                          <a:latin typeface="Times New Roman" panose="02020603050405020304" pitchFamily="18" charset="0"/>
                          <a:ea typeface="Times New Roman" panose="02020603050405020304" pitchFamily="18" charset="0"/>
                          <a:cs typeface="Times New Roman" panose="02020603050405020304" pitchFamily="18" charset="0"/>
                        </a:rPr>
                        <a:t>22 826 724,04</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gridSpan="2">
                  <a:txBody>
                    <a:bodyPr/>
                    <a:lstStyle/>
                    <a:p>
                      <a:pPr marR="180340" algn="ctr">
                        <a:lnSpc>
                          <a:spcPct val="150000"/>
                        </a:lnSpc>
                        <a:spcAft>
                          <a:spcPts val="800"/>
                        </a:spcAft>
                        <a:tabLst>
                          <a:tab pos="457200" algn="l"/>
                        </a:tabLst>
                      </a:pPr>
                      <a:r>
                        <a:rPr lang="pl-PL" sz="105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70,19 %</a:t>
                      </a:r>
                      <a:endParaRPr lang="en-US" sz="16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en-US" dirty="0"/>
                    </a:p>
                  </a:txBody>
                  <a:tcPr/>
                </a:tc>
                <a:extLst>
                  <a:ext uri="{0D108BD9-81ED-4DB2-BD59-A6C34878D82A}">
                    <a16:rowId xmlns:a16="http://schemas.microsoft.com/office/drawing/2014/main" val="1291079706"/>
                  </a:ext>
                </a:extLst>
              </a:tr>
            </a:tbl>
          </a:graphicData>
        </a:graphic>
      </p:graphicFrame>
    </p:spTree>
    <p:extLst>
      <p:ext uri="{BB962C8B-B14F-4D97-AF65-F5344CB8AC3E}">
        <p14:creationId xmlns:p14="http://schemas.microsoft.com/office/powerpoint/2010/main" val="2236230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Oświata</a:t>
            </a:r>
          </a:p>
        </p:txBody>
      </p:sp>
    </p:spTree>
    <p:extLst>
      <p:ext uri="{BB962C8B-B14F-4D97-AF65-F5344CB8AC3E}">
        <p14:creationId xmlns:p14="http://schemas.microsoft.com/office/powerpoint/2010/main" val="2683866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Wykres 3">
            <a:extLst>
              <a:ext uri="{FF2B5EF4-FFF2-40B4-BE49-F238E27FC236}">
                <a16:creationId xmlns:a16="http://schemas.microsoft.com/office/drawing/2014/main" id="{8BA0DA0E-5E18-3B68-87D1-F117E4E21627}"/>
              </a:ext>
            </a:extLst>
          </p:cNvPr>
          <p:cNvGraphicFramePr/>
          <p:nvPr>
            <p:extLst>
              <p:ext uri="{D42A27DB-BD31-4B8C-83A1-F6EECF244321}">
                <p14:modId xmlns:p14="http://schemas.microsoft.com/office/powerpoint/2010/main" val="168966276"/>
              </p:ext>
            </p:extLst>
          </p:nvPr>
        </p:nvGraphicFramePr>
        <p:xfrm>
          <a:off x="696000" y="1089000"/>
          <a:ext cx="5400000" cy="468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Wykres 4">
            <a:extLst>
              <a:ext uri="{FF2B5EF4-FFF2-40B4-BE49-F238E27FC236}">
                <a16:creationId xmlns:a16="http://schemas.microsoft.com/office/drawing/2014/main" id="{06F10CB9-73C7-2640-764E-B03DB0615805}"/>
              </a:ext>
            </a:extLst>
          </p:cNvPr>
          <p:cNvGraphicFramePr/>
          <p:nvPr>
            <p:extLst>
              <p:ext uri="{D42A27DB-BD31-4B8C-83A1-F6EECF244321}">
                <p14:modId xmlns:p14="http://schemas.microsoft.com/office/powerpoint/2010/main" val="2803968496"/>
              </p:ext>
            </p:extLst>
          </p:nvPr>
        </p:nvGraphicFramePr>
        <p:xfrm>
          <a:off x="6096000" y="1089000"/>
          <a:ext cx="5400000" cy="468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49113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Budżet Gminy</a:t>
            </a:r>
          </a:p>
        </p:txBody>
      </p:sp>
    </p:spTree>
    <p:extLst>
      <p:ext uri="{BB962C8B-B14F-4D97-AF65-F5344CB8AC3E}">
        <p14:creationId xmlns:p14="http://schemas.microsoft.com/office/powerpoint/2010/main" val="2449177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Wykres 5">
            <a:extLst>
              <a:ext uri="{FF2B5EF4-FFF2-40B4-BE49-F238E27FC236}">
                <a16:creationId xmlns:a16="http://schemas.microsoft.com/office/drawing/2014/main" id="{276F6708-B070-8E44-94B4-69B1E981DDFB}"/>
              </a:ext>
            </a:extLst>
          </p:cNvPr>
          <p:cNvGraphicFramePr/>
          <p:nvPr>
            <p:extLst>
              <p:ext uri="{D42A27DB-BD31-4B8C-83A1-F6EECF244321}">
                <p14:modId xmlns:p14="http://schemas.microsoft.com/office/powerpoint/2010/main" val="2870376251"/>
              </p:ext>
            </p:extLst>
          </p:nvPr>
        </p:nvGraphicFramePr>
        <p:xfrm>
          <a:off x="696000" y="1089000"/>
          <a:ext cx="5400000" cy="468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Wykres 6">
            <a:extLst>
              <a:ext uri="{FF2B5EF4-FFF2-40B4-BE49-F238E27FC236}">
                <a16:creationId xmlns:a16="http://schemas.microsoft.com/office/drawing/2014/main" id="{B157D811-8936-9F3F-CA1B-41623DE0F785}"/>
              </a:ext>
            </a:extLst>
          </p:cNvPr>
          <p:cNvGraphicFramePr/>
          <p:nvPr>
            <p:extLst>
              <p:ext uri="{D42A27DB-BD31-4B8C-83A1-F6EECF244321}">
                <p14:modId xmlns:p14="http://schemas.microsoft.com/office/powerpoint/2010/main" val="3098568489"/>
              </p:ext>
            </p:extLst>
          </p:nvPr>
        </p:nvGraphicFramePr>
        <p:xfrm>
          <a:off x="6096000" y="1089000"/>
          <a:ext cx="5400000" cy="468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32198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6090A31-4DF9-659C-97F1-93956107ECF9}"/>
              </a:ext>
            </a:extLst>
          </p:cNvPr>
          <p:cNvSpPr>
            <a:spLocks noGrp="1"/>
          </p:cNvSpPr>
          <p:nvPr>
            <p:ph type="title"/>
          </p:nvPr>
        </p:nvSpPr>
        <p:spPr/>
        <p:txBody>
          <a:bodyPr/>
          <a:lstStyle/>
          <a:p>
            <a:r>
              <a:rPr lang="pl-PL" sz="3600" dirty="0"/>
              <a:t>Finansowanie oświaty</a:t>
            </a:r>
            <a:endParaRPr lang="en-US" dirty="0"/>
          </a:p>
        </p:txBody>
      </p:sp>
      <p:sp>
        <p:nvSpPr>
          <p:cNvPr id="3" name="Symbol zastępczy zawartości 2">
            <a:extLst>
              <a:ext uri="{FF2B5EF4-FFF2-40B4-BE49-F238E27FC236}">
                <a16:creationId xmlns:a16="http://schemas.microsoft.com/office/drawing/2014/main" id="{A6B67D5C-5BE1-D25C-B352-7503B62D5621}"/>
              </a:ext>
            </a:extLst>
          </p:cNvPr>
          <p:cNvSpPr>
            <a:spLocks noGrp="1"/>
          </p:cNvSpPr>
          <p:nvPr>
            <p:ph idx="1"/>
          </p:nvPr>
        </p:nvSpPr>
        <p:spPr/>
        <p:txBody>
          <a:bodyPr/>
          <a:lstStyle/>
          <a:p>
            <a:endParaRPr lang="en-US"/>
          </a:p>
        </p:txBody>
      </p:sp>
      <p:graphicFrame>
        <p:nvGraphicFramePr>
          <p:cNvPr id="4" name="Symbol zastępczy zawartości 3">
            <a:extLst>
              <a:ext uri="{FF2B5EF4-FFF2-40B4-BE49-F238E27FC236}">
                <a16:creationId xmlns:a16="http://schemas.microsoft.com/office/drawing/2014/main" id="{DF020ACE-C912-AAD4-87A6-806A9D86D828}"/>
              </a:ext>
            </a:extLst>
          </p:cNvPr>
          <p:cNvGraphicFramePr>
            <a:graphicFrameLocks/>
          </p:cNvGraphicFramePr>
          <p:nvPr>
            <p:extLst>
              <p:ext uri="{D42A27DB-BD31-4B8C-83A1-F6EECF244321}">
                <p14:modId xmlns:p14="http://schemas.microsoft.com/office/powerpoint/2010/main" val="2114409204"/>
              </p:ext>
            </p:extLst>
          </p:nvPr>
        </p:nvGraphicFramePr>
        <p:xfrm>
          <a:off x="2592925" y="1264555"/>
          <a:ext cx="8911687" cy="4710992"/>
        </p:xfrm>
        <a:graphic>
          <a:graphicData uri="http://schemas.openxmlformats.org/drawingml/2006/table">
            <a:tbl>
              <a:tblPr firstRow="1" firstCol="1" bandRow="1">
                <a:tableStyleId>{5C22544A-7EE6-4342-B048-85BDC9FD1C3A}</a:tableStyleId>
              </a:tblPr>
              <a:tblGrid>
                <a:gridCol w="738766">
                  <a:extLst>
                    <a:ext uri="{9D8B030D-6E8A-4147-A177-3AD203B41FA5}">
                      <a16:colId xmlns:a16="http://schemas.microsoft.com/office/drawing/2014/main" val="2537428808"/>
                    </a:ext>
                  </a:extLst>
                </a:gridCol>
                <a:gridCol w="848978">
                  <a:extLst>
                    <a:ext uri="{9D8B030D-6E8A-4147-A177-3AD203B41FA5}">
                      <a16:colId xmlns:a16="http://schemas.microsoft.com/office/drawing/2014/main" val="2916064631"/>
                    </a:ext>
                  </a:extLst>
                </a:gridCol>
                <a:gridCol w="4150177">
                  <a:extLst>
                    <a:ext uri="{9D8B030D-6E8A-4147-A177-3AD203B41FA5}">
                      <a16:colId xmlns:a16="http://schemas.microsoft.com/office/drawing/2014/main" val="3022901755"/>
                    </a:ext>
                  </a:extLst>
                </a:gridCol>
                <a:gridCol w="1669542">
                  <a:extLst>
                    <a:ext uri="{9D8B030D-6E8A-4147-A177-3AD203B41FA5}">
                      <a16:colId xmlns:a16="http://schemas.microsoft.com/office/drawing/2014/main" val="1024177323"/>
                    </a:ext>
                  </a:extLst>
                </a:gridCol>
                <a:gridCol w="1504224">
                  <a:extLst>
                    <a:ext uri="{9D8B030D-6E8A-4147-A177-3AD203B41FA5}">
                      <a16:colId xmlns:a16="http://schemas.microsoft.com/office/drawing/2014/main" val="1498115338"/>
                    </a:ext>
                  </a:extLst>
                </a:gridCol>
              </a:tblGrid>
              <a:tr h="608755">
                <a:tc>
                  <a:txBody>
                    <a:bodyPr/>
                    <a:lstStyle/>
                    <a:p>
                      <a:pPr marR="180340" algn="ctr">
                        <a:lnSpc>
                          <a:spcPct val="115000"/>
                        </a:lnSpc>
                        <a:spcAft>
                          <a:spcPts val="800"/>
                        </a:spcAft>
                      </a:pPr>
                      <a:r>
                        <a:rPr lang="pl-PL" sz="1100">
                          <a:effectLst/>
                        </a:rPr>
                        <a:t>Dział</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a:effectLst/>
                        </a:rPr>
                        <a:t>Rozdz.</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a:effectLst/>
                        </a:rPr>
                        <a:t>Kategoria wydatków</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dirty="0">
                          <a:effectLst/>
                        </a:rPr>
                        <a:t>Wykonanie </a:t>
                      </a:r>
                      <a:endParaRPr lang="pl-PL" sz="1400" dirty="0">
                        <a:effectLst/>
                      </a:endParaRPr>
                    </a:p>
                    <a:p>
                      <a:pPr marR="180340" algn="ctr">
                        <a:lnSpc>
                          <a:spcPct val="115000"/>
                        </a:lnSpc>
                        <a:spcAft>
                          <a:spcPts val="800"/>
                        </a:spcAft>
                      </a:pPr>
                      <a:r>
                        <a:rPr lang="pl-PL" sz="1100" dirty="0">
                          <a:effectLst/>
                        </a:rPr>
                        <a:t>roku 2021</a:t>
                      </a:r>
                      <a:endParaRPr lang="pl-PL" sz="1400" dirty="0">
                        <a:effectLst/>
                      </a:endParaRPr>
                    </a:p>
                    <a:p>
                      <a:pPr marR="180340" algn="ctr">
                        <a:lnSpc>
                          <a:spcPct val="115000"/>
                        </a:lnSpc>
                        <a:spcAft>
                          <a:spcPts val="800"/>
                        </a:spcAft>
                      </a:pPr>
                      <a:r>
                        <a:rPr lang="pl-PL" sz="1100" dirty="0">
                          <a:effectLst/>
                        </a:rPr>
                        <a:t>( w PLN)</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a:effectLst/>
                        </a:rPr>
                        <a:t>w tym inwestycje</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extLst>
                  <a:ext uri="{0D108BD9-81ED-4DB2-BD59-A6C34878D82A}">
                    <a16:rowId xmlns:a16="http://schemas.microsoft.com/office/drawing/2014/main" val="3235198868"/>
                  </a:ext>
                </a:extLst>
              </a:tr>
              <a:tr h="266190">
                <a:tc>
                  <a:txBody>
                    <a:bodyPr/>
                    <a:lstStyle/>
                    <a:p>
                      <a:pPr marR="180340" algn="ctr">
                        <a:lnSpc>
                          <a:spcPct val="150000"/>
                        </a:lnSpc>
                        <a:spcAft>
                          <a:spcPts val="800"/>
                        </a:spcAft>
                        <a:tabLst>
                          <a:tab pos="457200" algn="l"/>
                        </a:tabLst>
                      </a:pPr>
                      <a:r>
                        <a:rPr lang="pl-PL" sz="105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801</a:t>
                      </a:r>
                      <a:endParaRPr lang="en-US" sz="105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dirty="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Oświata i wychowanie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17 571 339,63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1 060 692,30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3950953"/>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80101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Szkoły podstawowe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9 147 719,09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266 617,52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182489904"/>
                  </a:ext>
                </a:extLst>
              </a:tr>
              <a:tr h="288629">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80103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Oddziały przedszkolne w szkołach podstawowych</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1 971 051,04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69 987,00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2782864"/>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80104</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Przedszkola</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1 093 875,91</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4 087,78</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223848518"/>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80106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Inne formy wychowania przedszkolnego</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10 146,45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021275497"/>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80113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Dowożenie uczniów do szkół</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793 096,16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760665067"/>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80146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Dokształcanie i doskonalenie nauczycieli</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44 730,26</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687044490"/>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80148</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Stołówki szkolne i przedszkolne</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900 036,65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1551326574"/>
                  </a:ext>
                </a:extLst>
              </a:tr>
              <a:tr h="266274">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80149</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Realizacja zadań wymagających specjalnej organizacji nauki i metod pracy w oddziałach przedszkolnych</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461 147,02</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852743394"/>
                  </a:ext>
                </a:extLst>
              </a:tr>
              <a:tr h="438961">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80150</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Realizacja zadań wymagających specjalnej organizacji nauki i metod pracy w szkołach podstawowych</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2 157 629,72</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77423178"/>
                  </a:ext>
                </a:extLst>
              </a:tr>
              <a:tr h="438961">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80153</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Zapewnienie uczniom prawa do bezpłatnego dostępu do podręczników , materiałów edukacyjnych lub materiałów ćwiczeniowych</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112 426,25</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lnSpc>
                          <a:spcPct val="107000"/>
                        </a:lnSpc>
                      </a:pPr>
                      <a:endParaRPr lang="en-US" sz="1000" dirty="0">
                        <a:effectLst/>
                        <a:latin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04493724"/>
                  </a:ext>
                </a:extLst>
              </a:tr>
              <a:tr h="438961">
                <a:tc>
                  <a:txBody>
                    <a:bodyPr/>
                    <a:lstStyle/>
                    <a:p>
                      <a:pPr algn="ctr">
                        <a:lnSpc>
                          <a:spcPct val="107000"/>
                        </a:lnSpc>
                      </a:pPr>
                      <a:endParaRPr lang="en-US" sz="1000" dirty="0">
                        <a:effectLst/>
                        <a:latin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80195</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Pozostała działalność</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879 481,08</a:t>
                      </a:r>
                      <a:endParaRPr lang="en-US" sz="105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05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720 000,00</a:t>
                      </a:r>
                      <a:endParaRPr lang="en-US" sz="105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83931546"/>
                  </a:ext>
                </a:extLst>
              </a:tr>
            </a:tbl>
          </a:graphicData>
        </a:graphic>
      </p:graphicFrame>
    </p:spTree>
    <p:extLst>
      <p:ext uri="{BB962C8B-B14F-4D97-AF65-F5344CB8AC3E}">
        <p14:creationId xmlns:p14="http://schemas.microsoft.com/office/powerpoint/2010/main" val="42195585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6090A31-4DF9-659C-97F1-93956107ECF9}"/>
              </a:ext>
            </a:extLst>
          </p:cNvPr>
          <p:cNvSpPr>
            <a:spLocks noGrp="1"/>
          </p:cNvSpPr>
          <p:nvPr>
            <p:ph type="title"/>
          </p:nvPr>
        </p:nvSpPr>
        <p:spPr/>
        <p:txBody>
          <a:bodyPr/>
          <a:lstStyle/>
          <a:p>
            <a:r>
              <a:rPr lang="pl-PL" sz="3600" dirty="0"/>
              <a:t>Finansowanie oświaty</a:t>
            </a:r>
            <a:endParaRPr lang="en-US" dirty="0"/>
          </a:p>
        </p:txBody>
      </p:sp>
      <p:sp>
        <p:nvSpPr>
          <p:cNvPr id="3" name="Symbol zastępczy zawartości 2">
            <a:extLst>
              <a:ext uri="{FF2B5EF4-FFF2-40B4-BE49-F238E27FC236}">
                <a16:creationId xmlns:a16="http://schemas.microsoft.com/office/drawing/2014/main" id="{A6B67D5C-5BE1-D25C-B352-7503B62D5621}"/>
              </a:ext>
            </a:extLst>
          </p:cNvPr>
          <p:cNvSpPr>
            <a:spLocks noGrp="1"/>
          </p:cNvSpPr>
          <p:nvPr>
            <p:ph idx="1"/>
          </p:nvPr>
        </p:nvSpPr>
        <p:spPr/>
        <p:txBody>
          <a:bodyPr/>
          <a:lstStyle/>
          <a:p>
            <a:endParaRPr lang="en-US"/>
          </a:p>
        </p:txBody>
      </p:sp>
      <p:graphicFrame>
        <p:nvGraphicFramePr>
          <p:cNvPr id="5" name="Symbol zastępczy zawartości 3">
            <a:extLst>
              <a:ext uri="{FF2B5EF4-FFF2-40B4-BE49-F238E27FC236}">
                <a16:creationId xmlns:a16="http://schemas.microsoft.com/office/drawing/2014/main" id="{CB89A763-5F18-ADC2-71D7-197ADC083C62}"/>
              </a:ext>
            </a:extLst>
          </p:cNvPr>
          <p:cNvGraphicFramePr>
            <a:graphicFrameLocks/>
          </p:cNvGraphicFramePr>
          <p:nvPr>
            <p:extLst>
              <p:ext uri="{D42A27DB-BD31-4B8C-83A1-F6EECF244321}">
                <p14:modId xmlns:p14="http://schemas.microsoft.com/office/powerpoint/2010/main" val="3728383722"/>
              </p:ext>
            </p:extLst>
          </p:nvPr>
        </p:nvGraphicFramePr>
        <p:xfrm>
          <a:off x="2592925" y="1264555"/>
          <a:ext cx="8911687" cy="1853050"/>
        </p:xfrm>
        <a:graphic>
          <a:graphicData uri="http://schemas.openxmlformats.org/drawingml/2006/table">
            <a:tbl>
              <a:tblPr firstRow="1" firstCol="1" bandRow="1">
                <a:tableStyleId>{5C22544A-7EE6-4342-B048-85BDC9FD1C3A}</a:tableStyleId>
              </a:tblPr>
              <a:tblGrid>
                <a:gridCol w="888787">
                  <a:extLst>
                    <a:ext uri="{9D8B030D-6E8A-4147-A177-3AD203B41FA5}">
                      <a16:colId xmlns:a16="http://schemas.microsoft.com/office/drawing/2014/main" val="2537428808"/>
                    </a:ext>
                  </a:extLst>
                </a:gridCol>
                <a:gridCol w="1021379">
                  <a:extLst>
                    <a:ext uri="{9D8B030D-6E8A-4147-A177-3AD203B41FA5}">
                      <a16:colId xmlns:a16="http://schemas.microsoft.com/office/drawing/2014/main" val="2916064631"/>
                    </a:ext>
                  </a:extLst>
                </a:gridCol>
                <a:gridCol w="4992948">
                  <a:extLst>
                    <a:ext uri="{9D8B030D-6E8A-4147-A177-3AD203B41FA5}">
                      <a16:colId xmlns:a16="http://schemas.microsoft.com/office/drawing/2014/main" val="3022901755"/>
                    </a:ext>
                  </a:extLst>
                </a:gridCol>
                <a:gridCol w="2008573">
                  <a:extLst>
                    <a:ext uri="{9D8B030D-6E8A-4147-A177-3AD203B41FA5}">
                      <a16:colId xmlns:a16="http://schemas.microsoft.com/office/drawing/2014/main" val="1024177323"/>
                    </a:ext>
                  </a:extLst>
                </a:gridCol>
              </a:tblGrid>
              <a:tr h="565620">
                <a:tc>
                  <a:txBody>
                    <a:bodyPr/>
                    <a:lstStyle/>
                    <a:p>
                      <a:pPr marR="180340" algn="ctr">
                        <a:lnSpc>
                          <a:spcPct val="115000"/>
                        </a:lnSpc>
                        <a:spcAft>
                          <a:spcPts val="800"/>
                        </a:spcAft>
                      </a:pPr>
                      <a:r>
                        <a:rPr lang="pl-PL" sz="1100" dirty="0">
                          <a:effectLst/>
                        </a:rPr>
                        <a:t>Dział</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a:effectLst/>
                        </a:rPr>
                        <a:t>Rozdz.</a:t>
                      </a:r>
                      <a:endParaRPr lang="pl-PL"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dirty="0">
                          <a:effectLst/>
                        </a:rPr>
                        <a:t>Kategoria wydatków</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tc>
                  <a:txBody>
                    <a:bodyPr/>
                    <a:lstStyle/>
                    <a:p>
                      <a:pPr marR="180340" algn="ctr">
                        <a:lnSpc>
                          <a:spcPct val="115000"/>
                        </a:lnSpc>
                        <a:spcAft>
                          <a:spcPts val="800"/>
                        </a:spcAft>
                      </a:pPr>
                      <a:r>
                        <a:rPr lang="pl-PL" sz="1100" dirty="0">
                          <a:effectLst/>
                        </a:rPr>
                        <a:t>Wykonanie </a:t>
                      </a:r>
                      <a:endParaRPr lang="pl-PL" sz="1400" dirty="0">
                        <a:effectLst/>
                      </a:endParaRPr>
                    </a:p>
                    <a:p>
                      <a:pPr marR="180340" algn="ctr">
                        <a:lnSpc>
                          <a:spcPct val="115000"/>
                        </a:lnSpc>
                        <a:spcAft>
                          <a:spcPts val="800"/>
                        </a:spcAft>
                      </a:pPr>
                      <a:r>
                        <a:rPr lang="pl-PL" sz="1100" dirty="0">
                          <a:effectLst/>
                        </a:rPr>
                        <a:t>roku 2021</a:t>
                      </a:r>
                      <a:endParaRPr lang="pl-PL" sz="1400" dirty="0">
                        <a:effectLst/>
                      </a:endParaRPr>
                    </a:p>
                    <a:p>
                      <a:pPr marR="180340" algn="ctr">
                        <a:lnSpc>
                          <a:spcPct val="115000"/>
                        </a:lnSpc>
                        <a:spcAft>
                          <a:spcPts val="800"/>
                        </a:spcAft>
                      </a:pPr>
                      <a:r>
                        <a:rPr lang="pl-PL" sz="1100" dirty="0">
                          <a:effectLst/>
                        </a:rPr>
                        <a:t>( w PLN)</a:t>
                      </a:r>
                      <a:endParaRPr lang="pl-PL"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28887" marR="28887" marT="0" marB="0" anchor="ctr"/>
                </a:tc>
                <a:extLst>
                  <a:ext uri="{0D108BD9-81ED-4DB2-BD59-A6C34878D82A}">
                    <a16:rowId xmlns:a16="http://schemas.microsoft.com/office/drawing/2014/main" val="3235198868"/>
                  </a:ext>
                </a:extLst>
              </a:tr>
              <a:tr h="266190">
                <a:tc>
                  <a:txBody>
                    <a:bodyPr/>
                    <a:lstStyle/>
                    <a:p>
                      <a:pPr marR="180340" algn="ctr">
                        <a:lnSpc>
                          <a:spcPct val="150000"/>
                        </a:lnSpc>
                        <a:spcAft>
                          <a:spcPts val="800"/>
                        </a:spcAft>
                        <a:tabLst>
                          <a:tab pos="457200" algn="l"/>
                        </a:tabLst>
                      </a:pPr>
                      <a:r>
                        <a:rPr lang="pl-PL" sz="105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854</a:t>
                      </a:r>
                    </a:p>
                  </a:txBody>
                  <a:tcPr marL="44450" marR="44450" marT="0" marB="0" anchor="ctr"/>
                </a:tc>
                <a:tc>
                  <a:txBody>
                    <a:bodyPr/>
                    <a:lstStyle/>
                    <a:p>
                      <a:pPr algn="ctr">
                        <a:lnSpc>
                          <a:spcPct val="107000"/>
                        </a:lnSpc>
                      </a:pPr>
                      <a:endParaRPr lang="en-US" sz="10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Edukacyjna opieka wychowawcza</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tc>
                  <a:txBody>
                    <a:bodyPr/>
                    <a:lstStyle/>
                    <a:p>
                      <a:pPr marR="180340" algn="ctr">
                        <a:lnSpc>
                          <a:spcPct val="150000"/>
                        </a:lnSpc>
                        <a:spcAft>
                          <a:spcPts val="800"/>
                        </a:spcAft>
                        <a:tabLst>
                          <a:tab pos="457200" algn="l"/>
                        </a:tabLst>
                      </a:pPr>
                      <a:r>
                        <a:rPr lang="pl-PL"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65 448,06</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b"/>
                </a:tc>
                <a:extLst>
                  <a:ext uri="{0D108BD9-81ED-4DB2-BD59-A6C34878D82A}">
                    <a16:rowId xmlns:a16="http://schemas.microsoft.com/office/drawing/2014/main" val="43950953"/>
                  </a:ext>
                </a:extLst>
              </a:tr>
              <a:tr h="266274">
                <a:tc>
                  <a:txBody>
                    <a:bodyPr/>
                    <a:lstStyle/>
                    <a:p>
                      <a:pPr algn="ctr">
                        <a:lnSpc>
                          <a:spcPct val="107000"/>
                        </a:lnSpc>
                      </a:pPr>
                      <a:endParaRPr lang="en-US" sz="11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85404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dirty="0">
                          <a:effectLst/>
                          <a:latin typeface="Times New Roman" panose="02020603050405020304" pitchFamily="18" charset="0"/>
                          <a:ea typeface="Calibri" panose="020F0502020204030204" pitchFamily="34" charset="0"/>
                          <a:cs typeface="Times New Roman" panose="02020603050405020304" pitchFamily="18" charset="0"/>
                        </a:rPr>
                        <a:t>Wczesne wspomaganie rozwoju dziecka</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62 290,06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182489904"/>
                  </a:ext>
                </a:extLst>
              </a:tr>
              <a:tr h="288629">
                <a:tc>
                  <a:txBody>
                    <a:bodyPr/>
                    <a:lstStyle/>
                    <a:p>
                      <a:pPr algn="ctr">
                        <a:lnSpc>
                          <a:spcPct val="107000"/>
                        </a:lnSpc>
                      </a:pPr>
                      <a:endParaRPr lang="en-US" sz="11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85416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Pomoc materialna dla uczniów o charakterze motywacyjnym</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dirty="0">
                          <a:effectLst/>
                          <a:latin typeface="Times New Roman" panose="02020603050405020304" pitchFamily="18" charset="0"/>
                          <a:ea typeface="Calibri" panose="020F0502020204030204" pitchFamily="34" charset="0"/>
                          <a:cs typeface="Times New Roman" panose="02020603050405020304" pitchFamily="18" charset="0"/>
                        </a:rPr>
                        <a:t>2 950,00</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52782864"/>
                  </a:ext>
                </a:extLst>
              </a:tr>
              <a:tr h="266274">
                <a:tc>
                  <a:txBody>
                    <a:bodyPr/>
                    <a:lstStyle/>
                    <a:p>
                      <a:pPr algn="ctr">
                        <a:lnSpc>
                          <a:spcPct val="107000"/>
                        </a:lnSpc>
                      </a:pPr>
                      <a:endParaRPr lang="en-US" sz="1100">
                        <a:effectLst/>
                        <a:latin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85446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a:effectLst/>
                          <a:latin typeface="Times New Roman" panose="02020603050405020304" pitchFamily="18" charset="0"/>
                          <a:ea typeface="Calibri" panose="020F0502020204030204" pitchFamily="34" charset="0"/>
                          <a:cs typeface="Times New Roman" panose="02020603050405020304" pitchFamily="18" charset="0"/>
                        </a:rPr>
                        <a:t>Dokształcanie i doskonalenie nauczycieli</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tc>
                  <a:txBody>
                    <a:bodyPr/>
                    <a:lstStyle/>
                    <a:p>
                      <a:pPr marR="180340" algn="ctr">
                        <a:lnSpc>
                          <a:spcPct val="150000"/>
                        </a:lnSpc>
                        <a:spcAft>
                          <a:spcPts val="800"/>
                        </a:spcAft>
                        <a:tabLst>
                          <a:tab pos="457200" algn="l"/>
                        </a:tabLst>
                      </a:pPr>
                      <a:r>
                        <a:rPr lang="pl-PL" sz="1200" dirty="0">
                          <a:effectLst/>
                          <a:latin typeface="Times New Roman" panose="02020603050405020304" pitchFamily="18" charset="0"/>
                          <a:ea typeface="Calibri" panose="020F0502020204030204" pitchFamily="34" charset="0"/>
                          <a:cs typeface="Times New Roman" panose="02020603050405020304" pitchFamily="18" charset="0"/>
                        </a:rPr>
                        <a:t>208,00</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2223848518"/>
                  </a:ext>
                </a:extLst>
              </a:tr>
            </a:tbl>
          </a:graphicData>
        </a:graphic>
      </p:graphicFrame>
    </p:spTree>
    <p:extLst>
      <p:ext uri="{BB962C8B-B14F-4D97-AF65-F5344CB8AC3E}">
        <p14:creationId xmlns:p14="http://schemas.microsoft.com/office/powerpoint/2010/main" val="2197875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FB1A05F-0583-AA5A-415C-7B81D2BF66AE}"/>
              </a:ext>
            </a:extLst>
          </p:cNvPr>
          <p:cNvSpPr>
            <a:spLocks noGrp="1"/>
          </p:cNvSpPr>
          <p:nvPr>
            <p:ph type="title"/>
          </p:nvPr>
        </p:nvSpPr>
        <p:spPr/>
        <p:txBody>
          <a:bodyPr/>
          <a:lstStyle/>
          <a:p>
            <a:r>
              <a:rPr lang="pl-PL" sz="3600" dirty="0"/>
              <a:t>Finansowanie</a:t>
            </a:r>
            <a:r>
              <a:rPr lang="pl-PL" dirty="0"/>
              <a:t> oświaty</a:t>
            </a:r>
            <a:endParaRPr lang="en-US" dirty="0"/>
          </a:p>
        </p:txBody>
      </p:sp>
      <p:sp>
        <p:nvSpPr>
          <p:cNvPr id="3" name="Symbol zastępczy zawartości 2">
            <a:extLst>
              <a:ext uri="{FF2B5EF4-FFF2-40B4-BE49-F238E27FC236}">
                <a16:creationId xmlns:a16="http://schemas.microsoft.com/office/drawing/2014/main" id="{DDB6F910-3659-6644-B8C7-3D89AEEB9168}"/>
              </a:ext>
            </a:extLst>
          </p:cNvPr>
          <p:cNvSpPr>
            <a:spLocks noGrp="1"/>
          </p:cNvSpPr>
          <p:nvPr>
            <p:ph idx="1"/>
          </p:nvPr>
        </p:nvSpPr>
        <p:spPr>
          <a:xfrm>
            <a:off x="2589212" y="2133599"/>
            <a:ext cx="8915400" cy="4429125"/>
          </a:xfrm>
        </p:spPr>
        <p:txBody>
          <a:bodyPr>
            <a:noAutofit/>
          </a:bodyPr>
          <a:lstStyle/>
          <a:p>
            <a:pPr marR="180340" algn="just">
              <a:lnSpc>
                <a:spcPct val="150000"/>
              </a:lnSpc>
              <a:spcAft>
                <a:spcPts val="800"/>
              </a:spcAft>
              <a:tabLst>
                <a:tab pos="457200" algn="l"/>
              </a:tabLst>
            </a:pPr>
            <a:r>
              <a:rPr lang="pl-PL" sz="1200" dirty="0">
                <a:effectLst/>
                <a:ea typeface="Calibri" panose="020F0502020204030204" pitchFamily="34" charset="0"/>
                <a:cs typeface="Times New Roman" panose="02020603050405020304" pitchFamily="18" charset="0"/>
              </a:rPr>
              <a:t>Wydatki w przeliczeniu na ucznia w 2021 r. roku wyniosły: </a:t>
            </a:r>
            <a:r>
              <a:rPr lang="pl-PL" sz="1200" dirty="0">
                <a:solidFill>
                  <a:srgbClr val="000000"/>
                </a:solidFill>
                <a:effectLst/>
                <a:ea typeface="Calibri" panose="020F0502020204030204" pitchFamily="34" charset="0"/>
                <a:cs typeface="Times New Roman" panose="02020603050405020304" pitchFamily="18" charset="0"/>
              </a:rPr>
              <a:t>14.795,68 zł </a:t>
            </a:r>
            <a:r>
              <a:rPr lang="pl-PL" sz="1200" dirty="0">
                <a:effectLst/>
                <a:ea typeface="Calibri" panose="020F0502020204030204" pitchFamily="34" charset="0"/>
                <a:cs typeface="Times New Roman" panose="02020603050405020304" pitchFamily="18" charset="0"/>
              </a:rPr>
              <a:t>, w tym wydatki osobowe 11.051,98 zł       co stanowi 74,70%,</a:t>
            </a:r>
          </a:p>
          <a:p>
            <a:pPr marR="180340" algn="just">
              <a:lnSpc>
                <a:spcPct val="150000"/>
              </a:lnSpc>
              <a:spcAft>
                <a:spcPts val="800"/>
              </a:spcAft>
              <a:tabLst>
                <a:tab pos="457200" algn="l"/>
              </a:tabLst>
            </a:pPr>
            <a:r>
              <a:rPr lang="pl-PL" sz="1200" dirty="0">
                <a:effectLst/>
                <a:ea typeface="Calibri" panose="020F0502020204030204" pitchFamily="34" charset="0"/>
                <a:cs typeface="Times New Roman" panose="02020603050405020304" pitchFamily="18" charset="0"/>
              </a:rPr>
              <a:t>Wydatki w przeliczeniu na oddział w 2021 roku wyniosły: </a:t>
            </a:r>
            <a:r>
              <a:rPr lang="pl-PL" sz="1200" dirty="0">
                <a:solidFill>
                  <a:srgbClr val="000000"/>
                </a:solidFill>
                <a:effectLst/>
                <a:ea typeface="Calibri" panose="020F0502020204030204" pitchFamily="34" charset="0"/>
                <a:cs typeface="Times New Roman" panose="02020603050405020304" pitchFamily="18" charset="0"/>
              </a:rPr>
              <a:t>267.356,38 zł </a:t>
            </a:r>
            <a:r>
              <a:rPr lang="pl-PL" sz="1200" dirty="0">
                <a:effectLst/>
                <a:ea typeface="Calibri" panose="020F0502020204030204" pitchFamily="34" charset="0"/>
                <a:cs typeface="Times New Roman" panose="02020603050405020304" pitchFamily="18" charset="0"/>
              </a:rPr>
              <a:t>, w tym wydatki osobowe 199.708,05 zł  co stanowi 74,70%,</a:t>
            </a:r>
          </a:p>
          <a:p>
            <a:pPr marR="180340" algn="just">
              <a:lnSpc>
                <a:spcPct val="150000"/>
              </a:lnSpc>
              <a:spcAft>
                <a:spcPts val="800"/>
              </a:spcAft>
              <a:tabLst>
                <a:tab pos="457200" algn="l"/>
              </a:tabLst>
            </a:pPr>
            <a:r>
              <a:rPr lang="pl-PL" sz="1200" dirty="0">
                <a:effectLst/>
                <a:ea typeface="Calibri" panose="020F0502020204030204" pitchFamily="34" charset="0"/>
                <a:cs typeface="Times New Roman" panose="02020603050405020304" pitchFamily="18" charset="0"/>
              </a:rPr>
              <a:t>Łącznie wydatki bieżące w rozdziale 801 Oświata i wychowanie w 2021 były wyższe niż w roku 2020                     o 2.700.369,81 zł, co jest skutkiem:</a:t>
            </a:r>
          </a:p>
          <a:p>
            <a:pPr marR="180340" lvl="1" algn="just">
              <a:lnSpc>
                <a:spcPct val="150000"/>
              </a:lnSpc>
              <a:spcAft>
                <a:spcPts val="800"/>
              </a:spcAft>
              <a:tabLst>
                <a:tab pos="457200" algn="l"/>
              </a:tabLst>
            </a:pPr>
            <a:r>
              <a:rPr lang="pl-PL" sz="1200" dirty="0">
                <a:effectLst/>
                <a:ea typeface="Calibri" panose="020F0502020204030204" pitchFamily="34" charset="0"/>
                <a:cs typeface="Times New Roman" panose="02020603050405020304" pitchFamily="18" charset="0"/>
              </a:rPr>
              <a:t>podwyżki wynagrodzeń nauczycieli o 6% od września 2020 roku (skutek przeszedł na rok 2021);</a:t>
            </a:r>
            <a:endParaRPr lang="pl-PL" sz="1200" dirty="0">
              <a:ea typeface="Calibri" panose="020F0502020204030204" pitchFamily="34" charset="0"/>
              <a:cs typeface="Times New Roman" panose="02020603050405020304" pitchFamily="18" charset="0"/>
            </a:endParaRPr>
          </a:p>
          <a:p>
            <a:pPr marR="180340" lvl="1" algn="just">
              <a:lnSpc>
                <a:spcPct val="150000"/>
              </a:lnSpc>
              <a:spcAft>
                <a:spcPts val="800"/>
              </a:spcAft>
              <a:tabLst>
                <a:tab pos="457200" algn="l"/>
              </a:tabLst>
            </a:pPr>
            <a:r>
              <a:rPr lang="pl-PL" sz="1200" dirty="0">
                <a:effectLst/>
                <a:ea typeface="Calibri" panose="020F0502020204030204" pitchFamily="34" charset="0"/>
                <a:cs typeface="Times New Roman" panose="02020603050405020304" pitchFamily="18" charset="0"/>
              </a:rPr>
              <a:t>wzrostu płacy minimalnej pracowników niepedagogicznych o niemal 7,7% od stycznia 2021 roku,</a:t>
            </a:r>
          </a:p>
          <a:p>
            <a:pPr marR="180340" lvl="1" algn="just">
              <a:lnSpc>
                <a:spcPct val="150000"/>
              </a:lnSpc>
              <a:spcAft>
                <a:spcPts val="800"/>
              </a:spcAft>
              <a:tabLst>
                <a:tab pos="457200" algn="l"/>
              </a:tabLst>
            </a:pPr>
            <a:r>
              <a:rPr lang="pl-PL" sz="1200" dirty="0">
                <a:effectLst/>
                <a:ea typeface="Calibri" panose="020F0502020204030204" pitchFamily="34" charset="0"/>
              </a:rPr>
              <a:t>przeprowadzonych w szkołach remontów bieżących (od czasu reformy oświaty gminnej sukcesywnie remontowane są obiekty oświatowe).</a:t>
            </a:r>
            <a:endParaRPr lang="en-US" sz="1200" dirty="0">
              <a:effectLst/>
              <a:ea typeface="Calibri" panose="020F0502020204030204" pitchFamily="34" charset="0"/>
              <a:cs typeface="Times New Roman" panose="02020603050405020304" pitchFamily="18" charset="0"/>
            </a:endParaRPr>
          </a:p>
          <a:p>
            <a:pPr marR="180340" algn="just">
              <a:lnSpc>
                <a:spcPct val="150000"/>
              </a:lnSpc>
              <a:spcAft>
                <a:spcPts val="800"/>
              </a:spcAft>
              <a:tabLst>
                <a:tab pos="457200" algn="l"/>
              </a:tabLst>
            </a:pPr>
            <a:endParaRPr lang="en-US" sz="1200" dirty="0">
              <a:effectLst/>
              <a:ea typeface="Calibri" panose="020F0502020204030204" pitchFamily="34" charset="0"/>
              <a:cs typeface="Times New Roman" panose="02020603050405020304" pitchFamily="18" charset="0"/>
            </a:endParaRPr>
          </a:p>
          <a:p>
            <a:endParaRPr lang="en-US" sz="1200" dirty="0"/>
          </a:p>
        </p:txBody>
      </p:sp>
    </p:spTree>
    <p:extLst>
      <p:ext uri="{BB962C8B-B14F-4D97-AF65-F5344CB8AC3E}">
        <p14:creationId xmlns:p14="http://schemas.microsoft.com/office/powerpoint/2010/main" val="15518500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Gospodarka Komunalna, Ochrona Środowiska i Rolnictwo</a:t>
            </a:r>
          </a:p>
        </p:txBody>
      </p:sp>
    </p:spTree>
    <p:extLst>
      <p:ext uri="{BB962C8B-B14F-4D97-AF65-F5344CB8AC3E}">
        <p14:creationId xmlns:p14="http://schemas.microsoft.com/office/powerpoint/2010/main" val="22540646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CB2B4B-0795-4601-A3DA-9970BA4D56ED}"/>
              </a:ext>
            </a:extLst>
          </p:cNvPr>
          <p:cNvSpPr>
            <a:spLocks noGrp="1"/>
          </p:cNvSpPr>
          <p:nvPr>
            <p:ph type="title"/>
          </p:nvPr>
        </p:nvSpPr>
        <p:spPr/>
        <p:txBody>
          <a:bodyPr>
            <a:normAutofit fontScale="90000"/>
          </a:bodyPr>
          <a:lstStyle/>
          <a:p>
            <a:r>
              <a:rPr lang="pl-PL" dirty="0"/>
              <a:t>Ilość przyłączy wodociągowych odebranych i wybudowanych w 2021 r. [szt.]</a:t>
            </a:r>
          </a:p>
        </p:txBody>
      </p:sp>
      <p:graphicFrame>
        <p:nvGraphicFramePr>
          <p:cNvPr id="4" name="Wykres 3">
            <a:extLst>
              <a:ext uri="{FF2B5EF4-FFF2-40B4-BE49-F238E27FC236}">
                <a16:creationId xmlns:a16="http://schemas.microsoft.com/office/drawing/2014/main" id="{6C9D278C-EE8B-E723-2E6C-E786391FC690}"/>
              </a:ext>
            </a:extLst>
          </p:cNvPr>
          <p:cNvGraphicFramePr/>
          <p:nvPr>
            <p:extLst>
              <p:ext uri="{D42A27DB-BD31-4B8C-83A1-F6EECF244321}">
                <p14:modId xmlns:p14="http://schemas.microsoft.com/office/powerpoint/2010/main" val="455046093"/>
              </p:ext>
            </p:extLst>
          </p:nvPr>
        </p:nvGraphicFramePr>
        <p:xfrm>
          <a:off x="2592925" y="2795824"/>
          <a:ext cx="7898094" cy="34380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74147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CB2B4B-0795-4601-A3DA-9970BA4D56ED}"/>
              </a:ext>
            </a:extLst>
          </p:cNvPr>
          <p:cNvSpPr>
            <a:spLocks noGrp="1"/>
          </p:cNvSpPr>
          <p:nvPr>
            <p:ph type="title"/>
          </p:nvPr>
        </p:nvSpPr>
        <p:spPr/>
        <p:txBody>
          <a:bodyPr>
            <a:normAutofit fontScale="90000"/>
          </a:bodyPr>
          <a:lstStyle/>
          <a:p>
            <a:r>
              <a:rPr lang="pl-PL" dirty="0"/>
              <a:t>Długość przyłączy wodociągowych wybudowanych i odebranych w 2021 r. [m]</a:t>
            </a:r>
          </a:p>
        </p:txBody>
      </p:sp>
      <p:graphicFrame>
        <p:nvGraphicFramePr>
          <p:cNvPr id="4" name="Wykres 3">
            <a:extLst>
              <a:ext uri="{FF2B5EF4-FFF2-40B4-BE49-F238E27FC236}">
                <a16:creationId xmlns:a16="http://schemas.microsoft.com/office/drawing/2014/main" id="{5AFB96AB-5BF0-F38A-7C52-16DF0EA0E1CD}"/>
              </a:ext>
            </a:extLst>
          </p:cNvPr>
          <p:cNvGraphicFramePr/>
          <p:nvPr>
            <p:extLst>
              <p:ext uri="{D42A27DB-BD31-4B8C-83A1-F6EECF244321}">
                <p14:modId xmlns:p14="http://schemas.microsoft.com/office/powerpoint/2010/main" val="1527223408"/>
              </p:ext>
            </p:extLst>
          </p:nvPr>
        </p:nvGraphicFramePr>
        <p:xfrm>
          <a:off x="2592925" y="2795890"/>
          <a:ext cx="7898400" cy="343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60965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CB2B4B-0795-4601-A3DA-9970BA4D56ED}"/>
              </a:ext>
            </a:extLst>
          </p:cNvPr>
          <p:cNvSpPr>
            <a:spLocks noGrp="1"/>
          </p:cNvSpPr>
          <p:nvPr>
            <p:ph type="title"/>
          </p:nvPr>
        </p:nvSpPr>
        <p:spPr/>
        <p:txBody>
          <a:bodyPr>
            <a:normAutofit fontScale="90000"/>
          </a:bodyPr>
          <a:lstStyle/>
          <a:p>
            <a:r>
              <a:rPr lang="pl-PL" dirty="0"/>
              <a:t>Ilość wybudowanych i odebranych przyłączy kanalizacyjnych w 2021 r. [szt.]</a:t>
            </a:r>
          </a:p>
        </p:txBody>
      </p:sp>
      <p:graphicFrame>
        <p:nvGraphicFramePr>
          <p:cNvPr id="4" name="Wykres 3">
            <a:extLst>
              <a:ext uri="{FF2B5EF4-FFF2-40B4-BE49-F238E27FC236}">
                <a16:creationId xmlns:a16="http://schemas.microsoft.com/office/drawing/2014/main" id="{D537B6D2-682B-259D-F01D-4D4969E3C7E3}"/>
              </a:ext>
            </a:extLst>
          </p:cNvPr>
          <p:cNvGraphicFramePr/>
          <p:nvPr>
            <p:extLst>
              <p:ext uri="{D42A27DB-BD31-4B8C-83A1-F6EECF244321}">
                <p14:modId xmlns:p14="http://schemas.microsoft.com/office/powerpoint/2010/main" val="2921693502"/>
              </p:ext>
            </p:extLst>
          </p:nvPr>
        </p:nvGraphicFramePr>
        <p:xfrm>
          <a:off x="2592925" y="2795890"/>
          <a:ext cx="7898400" cy="343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99050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CB2B4B-0795-4601-A3DA-9970BA4D56ED}"/>
              </a:ext>
            </a:extLst>
          </p:cNvPr>
          <p:cNvSpPr>
            <a:spLocks noGrp="1"/>
          </p:cNvSpPr>
          <p:nvPr>
            <p:ph type="title"/>
          </p:nvPr>
        </p:nvSpPr>
        <p:spPr/>
        <p:txBody>
          <a:bodyPr>
            <a:normAutofit/>
          </a:bodyPr>
          <a:lstStyle/>
          <a:p>
            <a:r>
              <a:rPr lang="pl-PL" sz="3200" dirty="0"/>
              <a:t>Długość wybudowanych i odebranych przyłączy kanalizacyjnych w 2021 r.</a:t>
            </a:r>
          </a:p>
        </p:txBody>
      </p:sp>
      <p:graphicFrame>
        <p:nvGraphicFramePr>
          <p:cNvPr id="4" name="Wykres 3">
            <a:extLst>
              <a:ext uri="{FF2B5EF4-FFF2-40B4-BE49-F238E27FC236}">
                <a16:creationId xmlns:a16="http://schemas.microsoft.com/office/drawing/2014/main" id="{072E7346-0235-83BC-FA91-EC5F1BDA4FD7}"/>
              </a:ext>
            </a:extLst>
          </p:cNvPr>
          <p:cNvGraphicFramePr/>
          <p:nvPr>
            <p:extLst>
              <p:ext uri="{D42A27DB-BD31-4B8C-83A1-F6EECF244321}">
                <p14:modId xmlns:p14="http://schemas.microsoft.com/office/powerpoint/2010/main" val="2393585258"/>
              </p:ext>
            </p:extLst>
          </p:nvPr>
        </p:nvGraphicFramePr>
        <p:xfrm>
          <a:off x="2592925" y="2795890"/>
          <a:ext cx="7898400" cy="343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73956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CCB2B4B-0795-4601-A3DA-9970BA4D56ED}"/>
              </a:ext>
            </a:extLst>
          </p:cNvPr>
          <p:cNvSpPr>
            <a:spLocks noGrp="1"/>
          </p:cNvSpPr>
          <p:nvPr>
            <p:ph type="title"/>
          </p:nvPr>
        </p:nvSpPr>
        <p:spPr/>
        <p:txBody>
          <a:bodyPr>
            <a:normAutofit fontScale="90000"/>
          </a:bodyPr>
          <a:lstStyle/>
          <a:p>
            <a:r>
              <a:rPr lang="pl-PL" dirty="0"/>
              <a:t>Ilość mieszkańców Gminy Sicienko zaopatrywanych z poszczególnych wodociągów</a:t>
            </a:r>
          </a:p>
        </p:txBody>
      </p:sp>
      <p:graphicFrame>
        <p:nvGraphicFramePr>
          <p:cNvPr id="4" name="Tabela 3">
            <a:extLst>
              <a:ext uri="{FF2B5EF4-FFF2-40B4-BE49-F238E27FC236}">
                <a16:creationId xmlns:a16="http://schemas.microsoft.com/office/drawing/2014/main" id="{9EDB97FF-3473-4398-8E83-4D08838C9BAF}"/>
              </a:ext>
            </a:extLst>
          </p:cNvPr>
          <p:cNvGraphicFramePr>
            <a:graphicFrameLocks noGrp="1"/>
          </p:cNvGraphicFramePr>
          <p:nvPr>
            <p:extLst>
              <p:ext uri="{D42A27DB-BD31-4B8C-83A1-F6EECF244321}">
                <p14:modId xmlns:p14="http://schemas.microsoft.com/office/powerpoint/2010/main" val="856034845"/>
              </p:ext>
            </p:extLst>
          </p:nvPr>
        </p:nvGraphicFramePr>
        <p:xfrm>
          <a:off x="7184612" y="1905000"/>
          <a:ext cx="4320000" cy="4479062"/>
        </p:xfrm>
        <a:graphic>
          <a:graphicData uri="http://schemas.openxmlformats.org/drawingml/2006/table">
            <a:tbl>
              <a:tblPr firstRow="1" firstCol="1" bandRow="1">
                <a:tableStyleId>{5C22544A-7EE6-4342-B048-85BDC9FD1C3A}</a:tableStyleId>
              </a:tblPr>
              <a:tblGrid>
                <a:gridCol w="572452">
                  <a:extLst>
                    <a:ext uri="{9D8B030D-6E8A-4147-A177-3AD203B41FA5}">
                      <a16:colId xmlns:a16="http://schemas.microsoft.com/office/drawing/2014/main" val="2455378490"/>
                    </a:ext>
                  </a:extLst>
                </a:gridCol>
                <a:gridCol w="2239294">
                  <a:extLst>
                    <a:ext uri="{9D8B030D-6E8A-4147-A177-3AD203B41FA5}">
                      <a16:colId xmlns:a16="http://schemas.microsoft.com/office/drawing/2014/main" val="3608188999"/>
                    </a:ext>
                  </a:extLst>
                </a:gridCol>
                <a:gridCol w="1508254">
                  <a:extLst>
                    <a:ext uri="{9D8B030D-6E8A-4147-A177-3AD203B41FA5}">
                      <a16:colId xmlns:a16="http://schemas.microsoft.com/office/drawing/2014/main" val="2547100989"/>
                    </a:ext>
                  </a:extLst>
                </a:gridCol>
              </a:tblGrid>
              <a:tr h="518999">
                <a:tc>
                  <a:txBody>
                    <a:bodyPr/>
                    <a:lstStyle/>
                    <a:p>
                      <a:pPr marR="180340" algn="ctr">
                        <a:lnSpc>
                          <a:spcPct val="115000"/>
                        </a:lnSpc>
                        <a:spcAft>
                          <a:spcPts val="800"/>
                        </a:spcAft>
                        <a:tabLst>
                          <a:tab pos="5850890" algn="l"/>
                        </a:tabLst>
                      </a:pPr>
                      <a:r>
                        <a:rPr lang="pl-PL" sz="1000">
                          <a:effectLst/>
                        </a:rPr>
                        <a:t>Lp.</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525145" algn="ctr">
                        <a:lnSpc>
                          <a:spcPct val="115000"/>
                        </a:lnSpc>
                        <a:spcAft>
                          <a:spcPts val="800"/>
                        </a:spcAft>
                        <a:tabLst>
                          <a:tab pos="5850890" algn="l"/>
                        </a:tabLst>
                      </a:pPr>
                      <a:r>
                        <a:rPr lang="pl-PL" sz="1000" dirty="0">
                          <a:effectLst/>
                        </a:rPr>
                        <a:t>Nazwa wodociągu</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217170" algn="ctr">
                        <a:lnSpc>
                          <a:spcPct val="115000"/>
                        </a:lnSpc>
                        <a:spcAft>
                          <a:spcPts val="800"/>
                        </a:spcAft>
                        <a:tabLst>
                          <a:tab pos="5850890" algn="l"/>
                        </a:tabLst>
                      </a:pPr>
                      <a:r>
                        <a:rPr lang="pl-PL" sz="1000">
                          <a:effectLst/>
                        </a:rPr>
                        <a:t>Ilość osób</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70898663"/>
                  </a:ext>
                </a:extLst>
              </a:tr>
              <a:tr h="341187">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1</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Sicienko</a:t>
                      </a:r>
                      <a:endParaRPr lang="en-US" sz="12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1970</a:t>
                      </a:r>
                    </a:p>
                  </a:txBody>
                  <a:tcPr marL="68580" marR="68580" marT="0" marB="0" anchor="ctr"/>
                </a:tc>
                <a:extLst>
                  <a:ext uri="{0D108BD9-81ED-4DB2-BD59-A6C34878D82A}">
                    <a16:rowId xmlns:a16="http://schemas.microsoft.com/office/drawing/2014/main" val="1960746758"/>
                  </a:ext>
                </a:extLst>
              </a:tr>
              <a:tr h="519063">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2</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Trzemiętowo</a:t>
                      </a:r>
                      <a:endParaRPr lang="en-US" sz="12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2053</a:t>
                      </a:r>
                    </a:p>
                  </a:txBody>
                  <a:tcPr marL="68580" marR="68580" marT="0" marB="0" anchor="ctr"/>
                </a:tc>
                <a:extLst>
                  <a:ext uri="{0D108BD9-81ED-4DB2-BD59-A6C34878D82A}">
                    <a16:rowId xmlns:a16="http://schemas.microsoft.com/office/drawing/2014/main" val="2001094342"/>
                  </a:ext>
                </a:extLst>
              </a:tr>
              <a:tr h="341187">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3</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Kruszyn</a:t>
                      </a:r>
                      <a:endParaRPr lang="en-US" sz="12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845</a:t>
                      </a:r>
                    </a:p>
                  </a:txBody>
                  <a:tcPr marL="68580" marR="68580" marT="0" marB="0" anchor="ctr"/>
                </a:tc>
                <a:extLst>
                  <a:ext uri="{0D108BD9-81ED-4DB2-BD59-A6C34878D82A}">
                    <a16:rowId xmlns:a16="http://schemas.microsoft.com/office/drawing/2014/main" val="671976120"/>
                  </a:ext>
                </a:extLst>
              </a:tr>
              <a:tr h="519063">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4</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107569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Osówiec</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3537</a:t>
                      </a:r>
                    </a:p>
                  </a:txBody>
                  <a:tcPr marL="68580" marR="68580" marT="0" marB="0" anchor="ctr"/>
                </a:tc>
                <a:extLst>
                  <a:ext uri="{0D108BD9-81ED-4DB2-BD59-A6C34878D82A}">
                    <a16:rowId xmlns:a16="http://schemas.microsoft.com/office/drawing/2014/main" val="1529053710"/>
                  </a:ext>
                </a:extLst>
              </a:tr>
              <a:tr h="341187">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5</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Wojnowo</a:t>
                      </a:r>
                      <a:endParaRPr lang="en-US" sz="1200" b="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933</a:t>
                      </a:r>
                    </a:p>
                  </a:txBody>
                  <a:tcPr marL="68580" marR="68580" marT="0" marB="0" anchor="ctr"/>
                </a:tc>
                <a:extLst>
                  <a:ext uri="{0D108BD9-81ED-4DB2-BD59-A6C34878D82A}">
                    <a16:rowId xmlns:a16="http://schemas.microsoft.com/office/drawing/2014/main" val="814571028"/>
                  </a:ext>
                </a:extLst>
              </a:tr>
              <a:tr h="341187">
                <a:tc>
                  <a:txBody>
                    <a:bodyPr/>
                    <a:lstStyle/>
                    <a:p>
                      <a:pPr marR="180340" algn="ctr">
                        <a:lnSpc>
                          <a:spcPct val="106000"/>
                        </a:lnSpc>
                        <a:spcAft>
                          <a:spcPts val="800"/>
                        </a:spcAft>
                        <a:tabLst>
                          <a:tab pos="457200" algn="l"/>
                          <a:tab pos="457200" algn="l"/>
                          <a:tab pos="5850890" algn="l"/>
                        </a:tabLst>
                      </a:pPr>
                      <a:r>
                        <a:rPr lang="pl-PL" sz="1000">
                          <a:effectLst/>
                          <a:latin typeface="Times New Roman" panose="02020603050405020304" pitchFamily="18" charset="0"/>
                          <a:ea typeface="Calibri" panose="020F0502020204030204" pitchFamily="34" charset="0"/>
                          <a:cs typeface="Calibri" panose="020F0502020204030204" pitchFamily="34" charset="0"/>
                        </a:rPr>
                        <a:t>6</a:t>
                      </a:r>
                      <a:endParaRPr lang="en-US"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Wodociąg publiczny Teresin</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407</a:t>
                      </a:r>
                    </a:p>
                  </a:txBody>
                  <a:tcPr marL="68580" marR="68580" marT="0" marB="0" anchor="ctr"/>
                </a:tc>
                <a:extLst>
                  <a:ext uri="{0D108BD9-81ED-4DB2-BD59-A6C34878D82A}">
                    <a16:rowId xmlns:a16="http://schemas.microsoft.com/office/drawing/2014/main" val="3908985592"/>
                  </a:ext>
                </a:extLst>
              </a:tr>
              <a:tr h="519063">
                <a:tc gridSpan="2">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cs typeface="Calibri" panose="020F0502020204030204" pitchFamily="34" charset="0"/>
                        </a:rPr>
                        <a:t>Razem zaopatrywani mieszkańcy Gminy Sicienko </a:t>
                      </a:r>
                      <a:endParaRPr lang="en-US" sz="1200" b="0"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solidFill>
                      <a:srgbClr val="F6D9CC"/>
                    </a:solidFill>
                  </a:tcPr>
                </a:tc>
                <a:tc hMerge="1">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Razem zaopatrywani mieszkańcy Gminy Sicienko </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9745</a:t>
                      </a:r>
                    </a:p>
                  </a:txBody>
                  <a:tcPr marL="68580" marR="68580" marT="0" marB="0" anchor="ctr"/>
                </a:tc>
                <a:extLst>
                  <a:ext uri="{0D108BD9-81ED-4DB2-BD59-A6C34878D82A}">
                    <a16:rowId xmlns:a16="http://schemas.microsoft.com/office/drawing/2014/main" val="1767327567"/>
                  </a:ext>
                </a:extLst>
              </a:tr>
              <a:tr h="519063">
                <a:tc gridSpan="2">
                  <a:txBody>
                    <a:bodyPr/>
                    <a:lstStyle/>
                    <a:p>
                      <a:pPr marR="180340" algn="ctr">
                        <a:lnSpc>
                          <a:spcPct val="106000"/>
                        </a:lnSpc>
                        <a:spcAft>
                          <a:spcPts val="800"/>
                        </a:spcAft>
                        <a:tabLst>
                          <a:tab pos="457200" algn="l"/>
                          <a:tab pos="457200" algn="l"/>
                          <a:tab pos="5850890" algn="l"/>
                        </a:tabLst>
                      </a:pPr>
                      <a:r>
                        <a:rPr lang="pl-PL" sz="100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 </a:t>
                      </a:r>
                      <a:r>
                        <a:rPr lang="pl-PL" sz="1000" b="0" dirty="0">
                          <a:solidFill>
                            <a:schemeClr val="tx1"/>
                          </a:solidFill>
                          <a:effectLst/>
                          <a:latin typeface="Times New Roman" panose="02020603050405020304" pitchFamily="18" charset="0"/>
                          <a:cs typeface="Calibri" panose="020F0502020204030204" pitchFamily="34" charset="0"/>
                        </a:rPr>
                        <a:t>Razem niezaopatrywani mieszkańcy Gminy Sicienko</a:t>
                      </a:r>
                      <a:endParaRPr lang="en-US" sz="1200" b="0"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solidFill>
                      <a:srgbClr val="FAEDE7"/>
                    </a:solidFill>
                  </a:tcPr>
                </a:tc>
                <a:tc hMerge="1">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Razem niezaopatrywani mieszkańcy Gminy Sicienko</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339</a:t>
                      </a:r>
                    </a:p>
                  </a:txBody>
                  <a:tcPr marL="68580" marR="68580" marT="0" marB="0" anchor="ctr"/>
                </a:tc>
                <a:extLst>
                  <a:ext uri="{0D108BD9-81ED-4DB2-BD59-A6C34878D82A}">
                    <a16:rowId xmlns:a16="http://schemas.microsoft.com/office/drawing/2014/main" val="969989031"/>
                  </a:ext>
                </a:extLst>
              </a:tr>
              <a:tr h="519063">
                <a:tc gridSpan="2">
                  <a:txBody>
                    <a:bodyPr/>
                    <a:lstStyle/>
                    <a:p>
                      <a:pPr marR="180340" algn="ctr">
                        <a:lnSpc>
                          <a:spcPct val="106000"/>
                        </a:lnSpc>
                        <a:spcAft>
                          <a:spcPts val="800"/>
                        </a:spcAft>
                        <a:tabLst>
                          <a:tab pos="457200" algn="l"/>
                          <a:tab pos="457200" algn="l"/>
                          <a:tab pos="5850890" algn="l"/>
                        </a:tabLst>
                      </a:pPr>
                      <a:r>
                        <a:rPr lang="pl-PL" sz="100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 </a:t>
                      </a:r>
                      <a:r>
                        <a:rPr lang="pl-PL" sz="1000" b="0" dirty="0">
                          <a:solidFill>
                            <a:schemeClr val="tx1"/>
                          </a:solidFill>
                          <a:effectLst/>
                          <a:latin typeface="Times New Roman" panose="02020603050405020304" pitchFamily="18" charset="0"/>
                          <a:cs typeface="Calibri" panose="020F0502020204030204" pitchFamily="34" charset="0"/>
                        </a:rPr>
                        <a:t>Ogółem liczba mieszkańców na terenie Gminy Sicienko</a:t>
                      </a:r>
                      <a:endParaRPr lang="en-US" sz="1200" b="0" dirty="0">
                        <a:solidFill>
                          <a:schemeClr val="tx1"/>
                        </a:solidFill>
                        <a:effectLst/>
                        <a:latin typeface="Times New Roman" panose="02020603050405020304" pitchFamily="18" charset="0"/>
                        <a:cs typeface="Times New Roman" panose="02020603050405020304" pitchFamily="18" charset="0"/>
                      </a:endParaRPr>
                    </a:p>
                  </a:txBody>
                  <a:tcPr marL="68580" marR="68580" marT="0" marB="0" anchor="ctr">
                    <a:solidFill>
                      <a:srgbClr val="F6D9CC"/>
                    </a:solidFill>
                  </a:tcPr>
                </a:tc>
                <a:tc hMerge="1">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Ogółem liczba mieszkańców na terenie Gminy Sicienko</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marR="180340" algn="ctr">
                        <a:lnSpc>
                          <a:spcPct val="106000"/>
                        </a:lnSpc>
                        <a:spcAft>
                          <a:spcPts val="800"/>
                        </a:spcAft>
                        <a:tabLst>
                          <a:tab pos="457200" algn="l"/>
                          <a:tab pos="457200" algn="l"/>
                          <a:tab pos="5850890" algn="l"/>
                        </a:tabLst>
                      </a:pPr>
                      <a:r>
                        <a:rPr lang="pl-PL" sz="1000" b="0" dirty="0">
                          <a:solidFill>
                            <a:schemeClr val="tx1"/>
                          </a:solidFill>
                          <a:effectLst/>
                          <a:latin typeface="Times New Roman" panose="02020603050405020304" pitchFamily="18" charset="0"/>
                          <a:ea typeface="Calibri" panose="020F0502020204030204" pitchFamily="34" charset="0"/>
                          <a:cs typeface="Calibri" panose="020F0502020204030204" pitchFamily="34" charset="0"/>
                        </a:rPr>
                        <a:t>10084</a:t>
                      </a:r>
                      <a:endParaRPr lang="en-US" sz="12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24211479"/>
                  </a:ext>
                </a:extLst>
              </a:tr>
            </a:tbl>
          </a:graphicData>
        </a:graphic>
      </p:graphicFrame>
      <p:graphicFrame>
        <p:nvGraphicFramePr>
          <p:cNvPr id="5" name="Wykres 4">
            <a:extLst>
              <a:ext uri="{FF2B5EF4-FFF2-40B4-BE49-F238E27FC236}">
                <a16:creationId xmlns:a16="http://schemas.microsoft.com/office/drawing/2014/main" id="{9B905233-F3DD-D519-51C1-049C5DB81CDE}"/>
              </a:ext>
            </a:extLst>
          </p:cNvPr>
          <p:cNvGraphicFramePr/>
          <p:nvPr>
            <p:extLst>
              <p:ext uri="{D42A27DB-BD31-4B8C-83A1-F6EECF244321}">
                <p14:modId xmlns:p14="http://schemas.microsoft.com/office/powerpoint/2010/main" val="290348479"/>
              </p:ext>
            </p:extLst>
          </p:nvPr>
        </p:nvGraphicFramePr>
        <p:xfrm>
          <a:off x="1062304" y="1984737"/>
          <a:ext cx="5986464" cy="43195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54023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6DADFD-5643-4F76-8C8D-D47AFC4A997A}"/>
              </a:ext>
            </a:extLst>
          </p:cNvPr>
          <p:cNvSpPr>
            <a:spLocks noGrp="1"/>
          </p:cNvSpPr>
          <p:nvPr>
            <p:ph type="title"/>
          </p:nvPr>
        </p:nvSpPr>
        <p:spPr/>
        <p:txBody>
          <a:bodyPr>
            <a:normAutofit/>
          </a:bodyPr>
          <a:lstStyle/>
          <a:p>
            <a:r>
              <a:rPr lang="pl-PL" sz="3200" dirty="0"/>
              <a:t>Realizacja budżetu</a:t>
            </a:r>
          </a:p>
        </p:txBody>
      </p:sp>
      <p:sp>
        <p:nvSpPr>
          <p:cNvPr id="3" name="Symbol zastępczy zawartości 2">
            <a:extLst>
              <a:ext uri="{FF2B5EF4-FFF2-40B4-BE49-F238E27FC236}">
                <a16:creationId xmlns:a16="http://schemas.microsoft.com/office/drawing/2014/main" id="{828B7E2D-D269-4346-A42C-29D6EFA4EE6F}"/>
              </a:ext>
            </a:extLst>
          </p:cNvPr>
          <p:cNvSpPr>
            <a:spLocks noGrp="1"/>
          </p:cNvSpPr>
          <p:nvPr>
            <p:ph idx="1"/>
          </p:nvPr>
        </p:nvSpPr>
        <p:spPr/>
        <p:txBody>
          <a:bodyPr>
            <a:normAutofit/>
          </a:bodyPr>
          <a:lstStyle/>
          <a:p>
            <a:r>
              <a:rPr lang="pl-PL" dirty="0"/>
              <a:t>Budżet gminy na 2021 rok przyjęty został Uchwałą Nr XXIII/194/20 Rady Gminy Sicienko z dnia 30 grudnia 2020 roku   i zakładał dochody w kwocie </a:t>
            </a:r>
            <a:r>
              <a:rPr lang="pl-PL" b="1" dirty="0"/>
              <a:t>56.024.643,61 zł</a:t>
            </a:r>
            <a:r>
              <a:rPr lang="pl-PL" dirty="0"/>
              <a:t> oraz wydatki w wysokości </a:t>
            </a:r>
            <a:r>
              <a:rPr lang="pl-PL" b="1" dirty="0"/>
              <a:t>63.613.530,11 zł</a:t>
            </a:r>
            <a:r>
              <a:rPr lang="pl-PL" dirty="0"/>
              <a:t>. Źródłem pokrycia planowanego deficytu budżetu gminy w wysokości </a:t>
            </a:r>
            <a:r>
              <a:rPr lang="pl-PL" b="1" dirty="0"/>
              <a:t>7.588.886,50 zł</a:t>
            </a:r>
            <a:r>
              <a:rPr lang="pl-PL" dirty="0"/>
              <a:t> były wolne środki, o których mowa w art. 217 ust. 2 ustawy o finansach publicznych w kwocie 622.462,37 zł, kredyt długoterminowy w kwocie 2.761.000,00 zł, nadwyżka budżetowa z lat ubiegłych w kwocie  1.453.389,13 zł oraz przychody z tytułu niewykorzystanych środków pieniężnych związanych ze szczególnymi zasadami wykonywania budżetu w kwocie 2.752.035,00 zł.</a:t>
            </a:r>
          </a:p>
        </p:txBody>
      </p:sp>
    </p:spTree>
    <p:extLst>
      <p:ext uri="{BB962C8B-B14F-4D97-AF65-F5344CB8AC3E}">
        <p14:creationId xmlns:p14="http://schemas.microsoft.com/office/powerpoint/2010/main" val="33824501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01711E31-B7FC-A00B-14B5-F3121F245895}"/>
              </a:ext>
            </a:extLst>
          </p:cNvPr>
          <p:cNvSpPr>
            <a:spLocks noGrp="1"/>
          </p:cNvSpPr>
          <p:nvPr>
            <p:ph type="title"/>
          </p:nvPr>
        </p:nvSpPr>
        <p:spPr/>
        <p:txBody>
          <a:bodyPr/>
          <a:lstStyle/>
          <a:p>
            <a:r>
              <a:rPr lang="pl-PL" b="1" dirty="0">
                <a:solidFill>
                  <a:schemeClr val="tx1"/>
                </a:solidFill>
              </a:rPr>
              <a:t>Planowanie przestrzenne</a:t>
            </a:r>
            <a:endParaRPr lang="en-US" dirty="0"/>
          </a:p>
        </p:txBody>
      </p:sp>
      <p:sp>
        <p:nvSpPr>
          <p:cNvPr id="3" name="Symbol zastępczy zawartości 2">
            <a:extLst>
              <a:ext uri="{FF2B5EF4-FFF2-40B4-BE49-F238E27FC236}">
                <a16:creationId xmlns:a16="http://schemas.microsoft.com/office/drawing/2014/main" id="{465DD668-B41F-9576-4986-93469DE1BE35}"/>
              </a:ext>
            </a:extLst>
          </p:cNvPr>
          <p:cNvSpPr>
            <a:spLocks noGrp="1"/>
          </p:cNvSpPr>
          <p:nvPr>
            <p:ph idx="1"/>
          </p:nvPr>
        </p:nvSpPr>
        <p:spPr/>
        <p:txBody>
          <a:bodyPr/>
          <a:lstStyle/>
          <a:p>
            <a:r>
              <a:rPr lang="pl-PL" sz="1800" dirty="0">
                <a:effectLst/>
                <a:latin typeface="Times New Roman" panose="02020603050405020304" pitchFamily="18" charset="0"/>
                <a:ea typeface="Calibri" panose="020F0502020204030204" pitchFamily="34" charset="0"/>
                <a:cs typeface="Times New Roman" panose="02020603050405020304" pitchFamily="18" charset="0"/>
              </a:rPr>
              <a:t>W 2021 roku wydano 72 decyzje ustalające  lokalizacje  inwestycji celu publicznego                           oraz 353 decyzji o warunkach zabudowy i zagospodarowaniu terenu.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US" dirty="0"/>
          </a:p>
        </p:txBody>
      </p:sp>
      <p:graphicFrame>
        <p:nvGraphicFramePr>
          <p:cNvPr id="5" name="Wykres 4">
            <a:extLst>
              <a:ext uri="{FF2B5EF4-FFF2-40B4-BE49-F238E27FC236}">
                <a16:creationId xmlns:a16="http://schemas.microsoft.com/office/drawing/2014/main" id="{7BB3C27E-F3EB-E22D-4A7C-18EA59566AFB}"/>
              </a:ext>
            </a:extLst>
          </p:cNvPr>
          <p:cNvGraphicFramePr/>
          <p:nvPr>
            <p:extLst>
              <p:ext uri="{D42A27DB-BD31-4B8C-83A1-F6EECF244321}">
                <p14:modId xmlns:p14="http://schemas.microsoft.com/office/powerpoint/2010/main" val="3084143932"/>
              </p:ext>
            </p:extLst>
          </p:nvPr>
        </p:nvGraphicFramePr>
        <p:xfrm>
          <a:off x="4288473" y="2734634"/>
          <a:ext cx="5314315" cy="39100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568427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Pomoc Społeczna</a:t>
            </a:r>
          </a:p>
        </p:txBody>
      </p:sp>
    </p:spTree>
    <p:extLst>
      <p:ext uri="{BB962C8B-B14F-4D97-AF65-F5344CB8AC3E}">
        <p14:creationId xmlns:p14="http://schemas.microsoft.com/office/powerpoint/2010/main" val="28419947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E4DA30-FFE0-4881-9039-05EDA7148060}"/>
              </a:ext>
            </a:extLst>
          </p:cNvPr>
          <p:cNvSpPr>
            <a:spLocks noGrp="1"/>
          </p:cNvSpPr>
          <p:nvPr>
            <p:ph type="title"/>
          </p:nvPr>
        </p:nvSpPr>
        <p:spPr/>
        <p:txBody>
          <a:bodyPr>
            <a:normAutofit/>
          </a:bodyPr>
          <a:lstStyle/>
          <a:p>
            <a:r>
              <a:rPr lang="pl-PL" sz="3200" dirty="0"/>
              <a:t>Gminny Ośrodek Pomocy Społecznej w Sicienku</a:t>
            </a:r>
          </a:p>
        </p:txBody>
      </p:sp>
      <p:sp>
        <p:nvSpPr>
          <p:cNvPr id="3" name="Symbol zastępczy zawartości 2">
            <a:extLst>
              <a:ext uri="{FF2B5EF4-FFF2-40B4-BE49-F238E27FC236}">
                <a16:creationId xmlns:a16="http://schemas.microsoft.com/office/drawing/2014/main" id="{8B434422-84C4-4E79-B2AB-0C4B58A6A4FC}"/>
              </a:ext>
            </a:extLst>
          </p:cNvPr>
          <p:cNvSpPr>
            <a:spLocks noGrp="1"/>
          </p:cNvSpPr>
          <p:nvPr>
            <p:ph idx="1"/>
          </p:nvPr>
        </p:nvSpPr>
        <p:spPr/>
        <p:txBody>
          <a:bodyPr/>
          <a:lstStyle/>
          <a:p>
            <a:r>
              <a:rPr lang="pl-PL" dirty="0"/>
              <a:t>Na realizację zadań pomocy społecznej w 2021 roku wydatkowano łącznie </a:t>
            </a:r>
            <a:r>
              <a:rPr lang="pl-PL" sz="1800" b="1" dirty="0">
                <a:solidFill>
                  <a:srgbClr val="000000"/>
                </a:solidFill>
                <a:effectLst/>
                <a:latin typeface="Times New Roman" panose="02020603050405020304" pitchFamily="18" charset="0"/>
                <a:ea typeface="Calibri" panose="020F0502020204030204" pitchFamily="34" charset="0"/>
              </a:rPr>
              <a:t>2.342.800,86 </a:t>
            </a:r>
            <a:r>
              <a:rPr lang="pl-PL" b="1" dirty="0"/>
              <a:t>zł</a:t>
            </a:r>
            <a:r>
              <a:rPr lang="pl-PL" dirty="0"/>
              <a:t>, w tym w poszczególnych rozdziałach:</a:t>
            </a:r>
          </a:p>
        </p:txBody>
      </p:sp>
      <p:graphicFrame>
        <p:nvGraphicFramePr>
          <p:cNvPr id="4" name="Tabela 3">
            <a:extLst>
              <a:ext uri="{FF2B5EF4-FFF2-40B4-BE49-F238E27FC236}">
                <a16:creationId xmlns:a16="http://schemas.microsoft.com/office/drawing/2014/main" id="{71454AAA-9055-4B8C-B5AC-1B7F7032E059}"/>
              </a:ext>
            </a:extLst>
          </p:cNvPr>
          <p:cNvGraphicFramePr>
            <a:graphicFrameLocks noGrp="1"/>
          </p:cNvGraphicFramePr>
          <p:nvPr>
            <p:extLst>
              <p:ext uri="{D42A27DB-BD31-4B8C-83A1-F6EECF244321}">
                <p14:modId xmlns:p14="http://schemas.microsoft.com/office/powerpoint/2010/main" val="2147081431"/>
              </p:ext>
            </p:extLst>
          </p:nvPr>
        </p:nvGraphicFramePr>
        <p:xfrm>
          <a:off x="2589212" y="2790631"/>
          <a:ext cx="8915400" cy="3736560"/>
        </p:xfrm>
        <a:graphic>
          <a:graphicData uri="http://schemas.openxmlformats.org/drawingml/2006/table">
            <a:tbl>
              <a:tblPr firstRow="1" firstCol="1" bandRow="1">
                <a:tableStyleId>{5C22544A-7EE6-4342-B048-85BDC9FD1C3A}</a:tableStyleId>
              </a:tblPr>
              <a:tblGrid>
                <a:gridCol w="1076584">
                  <a:extLst>
                    <a:ext uri="{9D8B030D-6E8A-4147-A177-3AD203B41FA5}">
                      <a16:colId xmlns:a16="http://schemas.microsoft.com/office/drawing/2014/main" val="2433627821"/>
                    </a:ext>
                  </a:extLst>
                </a:gridCol>
                <a:gridCol w="3986588">
                  <a:extLst>
                    <a:ext uri="{9D8B030D-6E8A-4147-A177-3AD203B41FA5}">
                      <a16:colId xmlns:a16="http://schemas.microsoft.com/office/drawing/2014/main" val="3806906380"/>
                    </a:ext>
                  </a:extLst>
                </a:gridCol>
                <a:gridCol w="1926114">
                  <a:extLst>
                    <a:ext uri="{9D8B030D-6E8A-4147-A177-3AD203B41FA5}">
                      <a16:colId xmlns:a16="http://schemas.microsoft.com/office/drawing/2014/main" val="621191612"/>
                    </a:ext>
                  </a:extLst>
                </a:gridCol>
                <a:gridCol w="1926114">
                  <a:extLst>
                    <a:ext uri="{9D8B030D-6E8A-4147-A177-3AD203B41FA5}">
                      <a16:colId xmlns:a16="http://schemas.microsoft.com/office/drawing/2014/main" val="1386492168"/>
                    </a:ext>
                  </a:extLst>
                </a:gridCol>
              </a:tblGrid>
              <a:tr h="191791">
                <a:tc>
                  <a:txBody>
                    <a:bodyPr/>
                    <a:lstStyle/>
                    <a:p>
                      <a:pPr marR="180340" algn="ctr">
                        <a:lnSpc>
                          <a:spcPct val="115000"/>
                        </a:lnSpc>
                        <a:spcAft>
                          <a:spcPts val="800"/>
                        </a:spcAft>
                      </a:pPr>
                      <a:r>
                        <a:rPr lang="pl-PL" sz="1200" dirty="0">
                          <a:effectLst/>
                        </a:rPr>
                        <a:t>Rozdział</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pPr>
                      <a:r>
                        <a:rPr lang="pl-PL" sz="1200">
                          <a:effectLst/>
                        </a:rPr>
                        <a:t>Nazwa</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pPr>
                      <a:r>
                        <a:rPr lang="pl-PL" sz="1200" dirty="0">
                          <a:effectLst/>
                          <a:latin typeface="Times New Roman" panose="02020603050405020304" pitchFamily="18" charset="0"/>
                          <a:ea typeface="Calibri" panose="020F0502020204030204" pitchFamily="34" charset="0"/>
                          <a:cs typeface="Times New Roman" panose="02020603050405020304" pitchFamily="18" charset="0"/>
                        </a:rPr>
                        <a:t>Plan budżetu</a:t>
                      </a:r>
                    </a:p>
                  </a:txBody>
                  <a:tcPr marL="0" marR="0" marT="0" marB="0" anchor="b"/>
                </a:tc>
                <a:tc>
                  <a:txBody>
                    <a:bodyPr/>
                    <a:lstStyle/>
                    <a:p>
                      <a:pPr marR="180340" algn="ctr">
                        <a:lnSpc>
                          <a:spcPct val="115000"/>
                        </a:lnSpc>
                        <a:spcAft>
                          <a:spcPts val="800"/>
                        </a:spcAft>
                      </a:pPr>
                      <a:r>
                        <a:rPr lang="pl-PL" sz="1200" dirty="0">
                          <a:effectLst/>
                        </a:rPr>
                        <a:t>Wykonanie</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2512993058"/>
                  </a:ext>
                </a:extLst>
              </a:tr>
              <a:tr h="225415">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75421</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Zarządzanie kryzysowe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761,79</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1575665170"/>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85195</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Ochrona zdrowia</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121,16</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969352644"/>
                  </a:ext>
                </a:extLst>
              </a:tr>
              <a:tr h="191791">
                <a:tc>
                  <a:txBody>
                    <a:bodyPr/>
                    <a:lstStyle/>
                    <a:p>
                      <a:pPr marR="180340" algn="ctr">
                        <a:lnSpc>
                          <a:spcPct val="115000"/>
                        </a:lnSpc>
                        <a:spcAft>
                          <a:spcPts val="800"/>
                        </a:spcAft>
                        <a:tabLst>
                          <a:tab pos="457200" algn="l"/>
                        </a:tabLst>
                      </a:pPr>
                      <a:r>
                        <a:rPr lang="pl-PL"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85205</a:t>
                      </a:r>
                      <a:endParaRPr lang="en-US" sz="18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Przeciwdziałanie przemocy w rodzinie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3750,00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1850,85</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2248492066"/>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85213</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Składka zdrowotna</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16298,00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15702,92</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1086097571"/>
                  </a:ext>
                </a:extLst>
              </a:tr>
              <a:tr h="191791">
                <a:tc>
                  <a:txBody>
                    <a:bodyPr/>
                    <a:lstStyle/>
                    <a:p>
                      <a:pPr marR="180340" algn="ctr">
                        <a:lnSpc>
                          <a:spcPct val="115000"/>
                        </a:lnSpc>
                        <a:spcAft>
                          <a:spcPts val="800"/>
                        </a:spcAft>
                        <a:tabLst>
                          <a:tab pos="457200" algn="l"/>
                        </a:tabLst>
                      </a:pPr>
                      <a:r>
                        <a:rPr lang="pl-PL"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85214</a:t>
                      </a:r>
                      <a:endParaRPr lang="en-US" sz="18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Zasiłki i pomoc w naturze</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205100,00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186898,44</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2089974268"/>
                  </a:ext>
                </a:extLst>
              </a:tr>
              <a:tr h="191791">
                <a:tc>
                  <a:txBody>
                    <a:bodyPr/>
                    <a:lstStyle/>
                    <a:p>
                      <a:pPr marR="180340" algn="ctr">
                        <a:lnSpc>
                          <a:spcPct val="115000"/>
                        </a:lnSpc>
                        <a:spcAft>
                          <a:spcPts val="800"/>
                        </a:spcAft>
                        <a:tabLst>
                          <a:tab pos="457200" algn="l"/>
                        </a:tabLst>
                      </a:pPr>
                      <a:r>
                        <a:rPr lang="pl-PL"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85215</a:t>
                      </a:r>
                      <a:endParaRPr lang="en-US" sz="18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Dodatki mieszkaniowe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58299,62</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53029,23</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879071869"/>
                  </a:ext>
                </a:extLst>
              </a:tr>
              <a:tr h="191791">
                <a:tc>
                  <a:txBody>
                    <a:bodyPr/>
                    <a:lstStyle/>
                    <a:p>
                      <a:pPr marR="180340" algn="ctr">
                        <a:lnSpc>
                          <a:spcPct val="115000"/>
                        </a:lnSpc>
                        <a:spcAft>
                          <a:spcPts val="800"/>
                        </a:spcAft>
                        <a:tabLst>
                          <a:tab pos="457200" algn="l"/>
                        </a:tabLst>
                      </a:pPr>
                      <a:r>
                        <a:rPr lang="pl-PL"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85216</a:t>
                      </a:r>
                      <a:endParaRPr lang="en-US" sz="18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Zasiłki stałe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190000,00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181527,35</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764920349"/>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85219</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Utrzymanie ops</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754945,00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713440,36</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2423430483"/>
                  </a:ext>
                </a:extLst>
              </a:tr>
              <a:tr h="191791">
                <a:tc>
                  <a:txBody>
                    <a:bodyPr/>
                    <a:lstStyle/>
                    <a:p>
                      <a:pPr marR="180340" algn="ctr">
                        <a:lnSpc>
                          <a:spcPct val="115000"/>
                        </a:lnSpc>
                        <a:spcAft>
                          <a:spcPts val="800"/>
                        </a:spcAft>
                        <a:tabLst>
                          <a:tab pos="457200" algn="l"/>
                        </a:tabLst>
                      </a:pPr>
                      <a:r>
                        <a:rPr lang="pl-PL" sz="11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85220</a:t>
                      </a:r>
                      <a:endParaRPr lang="en-US" sz="18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Jednostki specjalistycznego poradnictwa</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2161939772"/>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85228</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Usługi opiekuńcze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328066,21</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245908,12</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348563812"/>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85230</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Pomoc w zakresie dożywiania</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230800,00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156244,49</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773632580"/>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85278</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Usuwanie skutków klęsk żywiołowych</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678957335"/>
                  </a:ext>
                </a:extLst>
              </a:tr>
              <a:tr h="237913">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85295</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Pozostała działalność</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291478,00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262196,37</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585344360"/>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85415</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Stypendia</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44884,00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25959,89</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4171929375"/>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85504</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Asystent rodziny</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73226,00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69906,66</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654344683"/>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85508</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Rodziny zastępcze</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145000,00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140380,27</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517207104"/>
                  </a:ext>
                </a:extLst>
              </a:tr>
              <a:tr h="191791">
                <a:tc>
                  <a:txBody>
                    <a:bodyPr/>
                    <a:lstStyle/>
                    <a:p>
                      <a:pPr marR="180340" algn="ctr">
                        <a:lnSpc>
                          <a:spcPct val="115000"/>
                        </a:lnSpc>
                        <a:spcAft>
                          <a:spcPts val="800"/>
                        </a:spcAft>
                        <a:tabLst>
                          <a:tab pos="457200" algn="l"/>
                        </a:tabLst>
                      </a:pPr>
                      <a:r>
                        <a:rPr lang="pl-PL" sz="11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85510</a:t>
                      </a:r>
                      <a:endParaRPr lang="en-US" sz="18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Placówki opiekuńczo-wychowawcze</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323000,00</a:t>
                      </a:r>
                      <a:endParaRPr lang="en-US"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274672,76</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331906166"/>
                  </a:ext>
                </a:extLst>
              </a:tr>
              <a:tr h="191791">
                <a:tc>
                  <a:txBody>
                    <a:bodyPr/>
                    <a:lstStyle/>
                    <a:p>
                      <a:pPr marR="180340" algn="ctr">
                        <a:lnSpc>
                          <a:spcPct val="115000"/>
                        </a:lnSpc>
                        <a:spcAft>
                          <a:spcPts val="800"/>
                        </a:spcAft>
                      </a:pPr>
                      <a:r>
                        <a:rPr lang="pl-PL" sz="1200">
                          <a:effectLst/>
                        </a:rPr>
                        <a:t> </a:t>
                      </a:r>
                      <a:endParaRPr lang="pl-PL"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pPr>
                      <a:r>
                        <a:rPr lang="pl-PL" sz="1200" b="1" dirty="0">
                          <a:effectLst/>
                        </a:rPr>
                        <a:t>RAZEM</a:t>
                      </a:r>
                      <a:r>
                        <a:rPr lang="pl-PL" sz="1200" dirty="0">
                          <a:effectLst/>
                        </a:rPr>
                        <a:t> </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tabLst>
                          <a:tab pos="457200" algn="l"/>
                        </a:tabLst>
                      </a:pPr>
                      <a:r>
                        <a:rPr lang="pl-PL"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2 684 568,83</a:t>
                      </a:r>
                      <a:endParaRPr lang="en-US"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tc>
                  <a:txBody>
                    <a:bodyPr/>
                    <a:lstStyle/>
                    <a:p>
                      <a:pPr marR="180340" algn="ctr">
                        <a:lnSpc>
                          <a:spcPct val="115000"/>
                        </a:lnSpc>
                        <a:spcAft>
                          <a:spcPts val="800"/>
                        </a:spcAft>
                        <a:tabLst>
                          <a:tab pos="457200" algn="l"/>
                        </a:tabLst>
                      </a:pPr>
                      <a:r>
                        <a:rPr lang="pl-PL"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2 342 800,86</a:t>
                      </a:r>
                      <a:endParaRPr lang="en-US" sz="20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9525" marR="9525" marT="9525" marB="0" anchor="b"/>
                </a:tc>
                <a:extLst>
                  <a:ext uri="{0D108BD9-81ED-4DB2-BD59-A6C34878D82A}">
                    <a16:rowId xmlns:a16="http://schemas.microsoft.com/office/drawing/2014/main" val="1125832945"/>
                  </a:ext>
                </a:extLst>
              </a:tr>
            </a:tbl>
          </a:graphicData>
        </a:graphic>
      </p:graphicFrame>
    </p:spTree>
    <p:extLst>
      <p:ext uri="{BB962C8B-B14F-4D97-AF65-F5344CB8AC3E}">
        <p14:creationId xmlns:p14="http://schemas.microsoft.com/office/powerpoint/2010/main" val="14657227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E4DA30-FFE0-4881-9039-05EDA7148060}"/>
              </a:ext>
            </a:extLst>
          </p:cNvPr>
          <p:cNvSpPr>
            <a:spLocks noGrp="1"/>
          </p:cNvSpPr>
          <p:nvPr>
            <p:ph type="title"/>
          </p:nvPr>
        </p:nvSpPr>
        <p:spPr/>
        <p:txBody>
          <a:bodyPr>
            <a:normAutofit/>
          </a:bodyPr>
          <a:lstStyle/>
          <a:p>
            <a:r>
              <a:rPr lang="pl-PL" sz="3200" dirty="0"/>
              <a:t>Gminny Ośrodek Pomocy Społecznej w Sicienku</a:t>
            </a:r>
          </a:p>
        </p:txBody>
      </p:sp>
      <p:sp>
        <p:nvSpPr>
          <p:cNvPr id="3" name="Symbol zastępczy zawartości 2">
            <a:extLst>
              <a:ext uri="{FF2B5EF4-FFF2-40B4-BE49-F238E27FC236}">
                <a16:creationId xmlns:a16="http://schemas.microsoft.com/office/drawing/2014/main" id="{8B434422-84C4-4E79-B2AB-0C4B58A6A4FC}"/>
              </a:ext>
            </a:extLst>
          </p:cNvPr>
          <p:cNvSpPr>
            <a:spLocks noGrp="1"/>
          </p:cNvSpPr>
          <p:nvPr>
            <p:ph idx="1"/>
          </p:nvPr>
        </p:nvSpPr>
        <p:spPr>
          <a:xfrm>
            <a:off x="2589212" y="2143125"/>
            <a:ext cx="8915400" cy="4659086"/>
          </a:xfrm>
        </p:spPr>
        <p:txBody>
          <a:bodyPr>
            <a:normAutofit fontScale="92500"/>
          </a:bodyPr>
          <a:lstStyle/>
          <a:p>
            <a:pPr>
              <a:spcBef>
                <a:spcPts val="0"/>
              </a:spcBef>
            </a:pPr>
            <a:r>
              <a:rPr lang="pl-PL" dirty="0">
                <a:effectLst/>
                <a:ea typeface="Calibri" panose="020F0502020204030204" pitchFamily="34" charset="0"/>
                <a:cs typeface="Times New Roman" panose="02020603050405020304" pitchFamily="18" charset="0"/>
              </a:rPr>
              <a:t>Liczba osób korzystających z poszczególnych form pomocy:</a:t>
            </a:r>
          </a:p>
          <a:p>
            <a:pPr lvl="1">
              <a:spcBef>
                <a:spcPts val="0"/>
              </a:spcBef>
            </a:pPr>
            <a:r>
              <a:rPr lang="pl-PL" dirty="0">
                <a:effectLst/>
                <a:ea typeface="Calibri" panose="020F0502020204030204" pitchFamily="34" charset="0"/>
                <a:cs typeface="Times New Roman" panose="02020603050405020304" pitchFamily="18" charset="0"/>
              </a:rPr>
              <a:t>zasiłki stałe – 37 osób</a:t>
            </a:r>
          </a:p>
          <a:p>
            <a:pPr lvl="1">
              <a:spcBef>
                <a:spcPts val="0"/>
              </a:spcBef>
            </a:pPr>
            <a:r>
              <a:rPr lang="pl-PL" dirty="0">
                <a:effectLst/>
                <a:ea typeface="Calibri" panose="020F0502020204030204" pitchFamily="34" charset="0"/>
                <a:cs typeface="Times New Roman" panose="02020603050405020304" pitchFamily="18" charset="0"/>
              </a:rPr>
              <a:t>zasiłki okresowe – 59 osób</a:t>
            </a:r>
          </a:p>
          <a:p>
            <a:pPr lvl="1">
              <a:spcBef>
                <a:spcPts val="0"/>
              </a:spcBef>
            </a:pPr>
            <a:r>
              <a:rPr lang="pl-PL" dirty="0">
                <a:effectLst/>
                <a:ea typeface="Calibri" panose="020F0502020204030204" pitchFamily="34" charset="0"/>
                <a:cs typeface="Times New Roman" panose="02020603050405020304" pitchFamily="18" charset="0"/>
              </a:rPr>
              <a:t>składki na ubezpieczenie zdrowotne – 35 osób </a:t>
            </a:r>
          </a:p>
          <a:p>
            <a:pPr lvl="1">
              <a:spcBef>
                <a:spcPts val="0"/>
              </a:spcBef>
            </a:pPr>
            <a:r>
              <a:rPr lang="pl-PL" dirty="0">
                <a:effectLst/>
                <a:ea typeface="Calibri" panose="020F0502020204030204" pitchFamily="34" charset="0"/>
                <a:cs typeface="Times New Roman" panose="02020603050405020304" pitchFamily="18" charset="0"/>
              </a:rPr>
              <a:t>zasiłki celowe – 124 osób</a:t>
            </a:r>
          </a:p>
          <a:p>
            <a:pPr lvl="1">
              <a:spcBef>
                <a:spcPts val="0"/>
              </a:spcBef>
            </a:pPr>
            <a:r>
              <a:rPr lang="pl-PL" dirty="0">
                <a:effectLst/>
                <a:ea typeface="Calibri" panose="020F0502020204030204" pitchFamily="34" charset="0"/>
                <a:cs typeface="Times New Roman" panose="02020603050405020304" pitchFamily="18" charset="0"/>
              </a:rPr>
              <a:t>wieloletni program „Pomoc państwa w zakresie dożywiania”:</a:t>
            </a:r>
          </a:p>
          <a:p>
            <a:pPr lvl="2">
              <a:spcBef>
                <a:spcPts val="0"/>
              </a:spcBef>
            </a:pPr>
            <a:r>
              <a:rPr lang="pl-PL" dirty="0">
                <a:effectLst/>
                <a:ea typeface="Calibri" panose="020F0502020204030204" pitchFamily="34" charset="0"/>
                <a:cs typeface="Times New Roman" panose="02020603050405020304" pitchFamily="18" charset="0"/>
              </a:rPr>
              <a:t>zasiłki celowe na zakup żywności- 230 osób</a:t>
            </a:r>
          </a:p>
          <a:p>
            <a:pPr lvl="2">
              <a:spcBef>
                <a:spcPts val="0"/>
              </a:spcBef>
            </a:pPr>
            <a:r>
              <a:rPr lang="pl-PL" dirty="0">
                <a:effectLst/>
                <a:ea typeface="Calibri" panose="020F0502020204030204" pitchFamily="34" charset="0"/>
                <a:cs typeface="Times New Roman" panose="02020603050405020304" pitchFamily="18" charset="0"/>
              </a:rPr>
              <a:t>posiłki w szkołach-  53 dzieci</a:t>
            </a:r>
          </a:p>
          <a:p>
            <a:pPr lvl="1">
              <a:spcBef>
                <a:spcPts val="0"/>
              </a:spcBef>
            </a:pPr>
            <a:r>
              <a:rPr lang="pl-PL" dirty="0"/>
              <a:t>specjalistyczne usługi opiekuńcze dla osób z zaburzeniami psychicznymi- 22 osób</a:t>
            </a:r>
          </a:p>
          <a:p>
            <a:pPr lvl="1">
              <a:spcBef>
                <a:spcPts val="0"/>
              </a:spcBef>
            </a:pPr>
            <a:r>
              <a:rPr lang="pl-PL" dirty="0"/>
              <a:t>usługi opiekuńcze dla osób starszych, niepełnosprawnych, samotnych – 12 osób</a:t>
            </a:r>
          </a:p>
          <a:p>
            <a:pPr lvl="1">
              <a:spcBef>
                <a:spcPts val="0"/>
              </a:spcBef>
            </a:pPr>
            <a:r>
              <a:rPr lang="pl-PL" dirty="0"/>
              <a:t>uposażenie osób wykonujących prace społecznie użyteczne na terenie gminy Sicienko-  4 osób</a:t>
            </a:r>
          </a:p>
          <a:p>
            <a:pPr lvl="1">
              <a:spcBef>
                <a:spcPts val="0"/>
              </a:spcBef>
            </a:pPr>
            <a:r>
              <a:rPr lang="pl-PL" dirty="0"/>
              <a:t>odpłatność za pobyt mieszkańców gminy w domu pomocy społecznej- 7 osób</a:t>
            </a:r>
          </a:p>
          <a:p>
            <a:pPr lvl="1">
              <a:spcBef>
                <a:spcPts val="0"/>
              </a:spcBef>
            </a:pPr>
            <a:r>
              <a:rPr lang="pl-PL" dirty="0"/>
              <a:t>potwierdzanie prawa do świadczeń opieki zdrowotnej finansowanych ze środków publicznych – 9 prowadzonych postępowań, 4 decyzje potwierdzające prawo,                               3 odmowne, 1 umorzenie postępowania, 1 spór kompetencyjny </a:t>
            </a:r>
          </a:p>
          <a:p>
            <a:pPr lvl="1">
              <a:spcBef>
                <a:spcPts val="0"/>
              </a:spcBef>
            </a:pPr>
            <a:r>
              <a:rPr lang="pl-PL" dirty="0"/>
              <a:t>wynagrodzenie należne opiekunowi z tytułu sprawowania opieki przyznane przez sąd – 4 osób</a:t>
            </a:r>
          </a:p>
          <a:p>
            <a:pPr lvl="1">
              <a:spcBef>
                <a:spcPts val="0"/>
              </a:spcBef>
            </a:pPr>
            <a:r>
              <a:rPr lang="pl-PL" dirty="0"/>
              <a:t>stypendia szkolne- 26 uczniów z 14 rodzin</a:t>
            </a:r>
          </a:p>
          <a:p>
            <a:pPr lvl="1">
              <a:spcBef>
                <a:spcPts val="0"/>
              </a:spcBef>
            </a:pPr>
            <a:r>
              <a:rPr lang="pl-PL" dirty="0"/>
              <a:t>schronienie-2 osoby</a:t>
            </a:r>
          </a:p>
          <a:p>
            <a:endParaRPr lang="pl-PL" dirty="0"/>
          </a:p>
        </p:txBody>
      </p:sp>
    </p:spTree>
    <p:extLst>
      <p:ext uri="{BB962C8B-B14F-4D97-AF65-F5344CB8AC3E}">
        <p14:creationId xmlns:p14="http://schemas.microsoft.com/office/powerpoint/2010/main" val="15883610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E4DA30-FFE0-4881-9039-05EDA7148060}"/>
              </a:ext>
            </a:extLst>
          </p:cNvPr>
          <p:cNvSpPr>
            <a:spLocks noGrp="1"/>
          </p:cNvSpPr>
          <p:nvPr>
            <p:ph type="title"/>
          </p:nvPr>
        </p:nvSpPr>
        <p:spPr/>
        <p:txBody>
          <a:bodyPr>
            <a:normAutofit/>
          </a:bodyPr>
          <a:lstStyle/>
          <a:p>
            <a:r>
              <a:rPr lang="pl-PL" sz="3200" dirty="0"/>
              <a:t>Gminny Ośrodek Pomocy Społecznej w Sicienku</a:t>
            </a:r>
          </a:p>
        </p:txBody>
      </p:sp>
      <p:sp>
        <p:nvSpPr>
          <p:cNvPr id="3" name="Symbol zastępczy zawartości 2">
            <a:extLst>
              <a:ext uri="{FF2B5EF4-FFF2-40B4-BE49-F238E27FC236}">
                <a16:creationId xmlns:a16="http://schemas.microsoft.com/office/drawing/2014/main" id="{8B434422-84C4-4E79-B2AB-0C4B58A6A4FC}"/>
              </a:ext>
            </a:extLst>
          </p:cNvPr>
          <p:cNvSpPr>
            <a:spLocks noGrp="1"/>
          </p:cNvSpPr>
          <p:nvPr>
            <p:ph idx="1"/>
          </p:nvPr>
        </p:nvSpPr>
        <p:spPr>
          <a:xfrm>
            <a:off x="2589212" y="2049621"/>
            <a:ext cx="8915400" cy="3777622"/>
          </a:xfrm>
        </p:spPr>
        <p:txBody>
          <a:bodyPr/>
          <a:lstStyle/>
          <a:p>
            <a:pPr lvl="1">
              <a:spcBef>
                <a:spcPts val="0"/>
              </a:spcBef>
            </a:pPr>
            <a:r>
              <a:rPr lang="pl-PL" dirty="0">
                <a:effectLst/>
                <a:ea typeface="Calibri" panose="020F0502020204030204" pitchFamily="34" charset="0"/>
                <a:cs typeface="Times New Roman" panose="02020603050405020304" pitchFamily="18" charset="0"/>
              </a:rPr>
              <a:t>sprawienie pogrzebu-1 osoba</a:t>
            </a:r>
          </a:p>
          <a:p>
            <a:pPr lvl="1">
              <a:spcBef>
                <a:spcPts val="0"/>
              </a:spcBef>
            </a:pPr>
            <a:r>
              <a:rPr lang="pl-PL" dirty="0">
                <a:effectLst/>
                <a:ea typeface="Calibri" panose="020F0502020204030204" pitchFamily="34" charset="0"/>
                <a:cs typeface="Times New Roman" panose="02020603050405020304" pitchFamily="18" charset="0"/>
              </a:rPr>
              <a:t>piecza zastępcza </a:t>
            </a:r>
          </a:p>
          <a:p>
            <a:pPr lvl="2">
              <a:spcBef>
                <a:spcPts val="0"/>
              </a:spcBef>
            </a:pPr>
            <a:r>
              <a:rPr lang="pl-PL" dirty="0">
                <a:effectLst/>
                <a:ea typeface="Calibri" panose="020F0502020204030204" pitchFamily="34" charset="0"/>
                <a:cs typeface="Times New Roman" panose="02020603050405020304" pitchFamily="18" charset="0"/>
              </a:rPr>
              <a:t>opłata za placówki opiekuńczo-wychowawcze- </a:t>
            </a:r>
            <a:r>
              <a:rPr lang="pl-PL" dirty="0">
                <a:ea typeface="Calibri" panose="020F0502020204030204" pitchFamily="34" charset="0"/>
                <a:cs typeface="Times New Roman" panose="02020603050405020304" pitchFamily="18" charset="0"/>
              </a:rPr>
              <a:t>9</a:t>
            </a:r>
            <a:r>
              <a:rPr lang="pl-PL" dirty="0">
                <a:effectLst/>
                <a:ea typeface="Calibri" panose="020F0502020204030204" pitchFamily="34" charset="0"/>
                <a:cs typeface="Times New Roman" panose="02020603050405020304" pitchFamily="18" charset="0"/>
              </a:rPr>
              <a:t> dzieci z 3 rodzin</a:t>
            </a:r>
          </a:p>
          <a:p>
            <a:pPr lvl="2">
              <a:spcBef>
                <a:spcPts val="0"/>
              </a:spcBef>
            </a:pPr>
            <a:r>
              <a:rPr lang="pl-PL" dirty="0">
                <a:effectLst/>
                <a:ea typeface="Calibri" panose="020F0502020204030204" pitchFamily="34" charset="0"/>
                <a:cs typeface="Times New Roman" panose="02020603050405020304" pitchFamily="18" charset="0"/>
              </a:rPr>
              <a:t>rodziny zastępcze-23 dzieci z 14 rodzin</a:t>
            </a:r>
          </a:p>
          <a:p>
            <a:pPr lvl="1">
              <a:spcBef>
                <a:spcPts val="0"/>
              </a:spcBef>
            </a:pPr>
            <a:r>
              <a:rPr lang="pl-PL" dirty="0">
                <a:effectLst/>
                <a:ea typeface="Calibri" panose="020F0502020204030204" pitchFamily="34" charset="0"/>
                <a:cs typeface="Times New Roman" panose="02020603050405020304" pitchFamily="18" charset="0"/>
              </a:rPr>
              <a:t>asystent rodziny- 16  rodzin-  34  dzieci w tych rodzinach</a:t>
            </a:r>
          </a:p>
          <a:p>
            <a:pPr lvl="1">
              <a:spcBef>
                <a:spcPts val="0"/>
              </a:spcBef>
            </a:pPr>
            <a:r>
              <a:rPr lang="pl-PL" dirty="0">
                <a:effectLst/>
                <a:ea typeface="Calibri" panose="020F0502020204030204" pitchFamily="34" charset="0"/>
                <a:cs typeface="Times New Roman" panose="02020603050405020304" pitchFamily="18" charset="0"/>
              </a:rPr>
              <a:t>dodatki mieszkaniowe- 21 rodziny</a:t>
            </a:r>
          </a:p>
          <a:p>
            <a:pPr lvl="1">
              <a:spcBef>
                <a:spcPts val="0"/>
              </a:spcBef>
            </a:pPr>
            <a:r>
              <a:rPr lang="pl-PL" dirty="0">
                <a:ea typeface="Calibri" panose="020F0502020204030204" pitchFamily="34" charset="0"/>
                <a:cs typeface="Times New Roman" panose="02020603050405020304" pitchFamily="18" charset="0"/>
              </a:rPr>
              <a:t>d</a:t>
            </a:r>
            <a:r>
              <a:rPr lang="pl-PL" dirty="0">
                <a:effectLst/>
                <a:ea typeface="Calibri" panose="020F0502020204030204" pitchFamily="34" charset="0"/>
                <a:cs typeface="Times New Roman" panose="02020603050405020304" pitchFamily="18" charset="0"/>
              </a:rPr>
              <a:t>odatki energetyczne -3 rodziny</a:t>
            </a:r>
          </a:p>
          <a:p>
            <a:pPr lvl="1">
              <a:spcBef>
                <a:spcPts val="0"/>
              </a:spcBef>
            </a:pPr>
            <a:r>
              <a:rPr lang="pl-PL" dirty="0">
                <a:effectLst/>
                <a:ea typeface="Calibri" panose="020F0502020204030204" pitchFamily="34" charset="0"/>
                <a:cs typeface="Times New Roman" panose="02020603050405020304" pitchFamily="18" charset="0"/>
              </a:rPr>
              <a:t>praca socjalna – </a:t>
            </a:r>
            <a:r>
              <a:rPr lang="pl-PL" dirty="0">
                <a:ea typeface="Calibri" panose="020F0502020204030204" pitchFamily="34" charset="0"/>
                <a:cs typeface="Times New Roman" panose="02020603050405020304" pitchFamily="18" charset="0"/>
              </a:rPr>
              <a:t>181</a:t>
            </a:r>
            <a:r>
              <a:rPr lang="pl-PL" dirty="0">
                <a:effectLst/>
                <a:ea typeface="Calibri" panose="020F0502020204030204" pitchFamily="34" charset="0"/>
                <a:cs typeface="Times New Roman" panose="02020603050405020304" pitchFamily="18" charset="0"/>
              </a:rPr>
              <a:t> rodzin</a:t>
            </a:r>
          </a:p>
          <a:p>
            <a:pPr lvl="1">
              <a:spcBef>
                <a:spcPts val="0"/>
              </a:spcBef>
            </a:pPr>
            <a:r>
              <a:rPr lang="pl-PL" dirty="0"/>
              <a:t>Główne powody udzielenia pomocy:</a:t>
            </a:r>
          </a:p>
          <a:p>
            <a:pPr marL="457200" lvl="1" indent="0">
              <a:spcBef>
                <a:spcPts val="0"/>
              </a:spcBef>
              <a:buNone/>
            </a:pPr>
            <a:endParaRPr lang="pl-PL" dirty="0">
              <a:effectLst/>
              <a:ea typeface="Calibri" panose="020F0502020204030204" pitchFamily="34" charset="0"/>
              <a:cs typeface="Times New Roman" panose="02020603050405020304" pitchFamily="18" charset="0"/>
            </a:endParaRPr>
          </a:p>
          <a:p>
            <a:pPr>
              <a:spcBef>
                <a:spcPts val="0"/>
              </a:spcBef>
            </a:pPr>
            <a:endParaRPr lang="pl-PL" dirty="0"/>
          </a:p>
          <a:p>
            <a:pPr marL="457200" lvl="1" indent="0">
              <a:spcBef>
                <a:spcPts val="0"/>
              </a:spcBef>
              <a:buNone/>
            </a:pPr>
            <a:endParaRPr lang="pl-PL" dirty="0"/>
          </a:p>
        </p:txBody>
      </p:sp>
      <p:graphicFrame>
        <p:nvGraphicFramePr>
          <p:cNvPr id="4" name="Tabela 3">
            <a:extLst>
              <a:ext uri="{FF2B5EF4-FFF2-40B4-BE49-F238E27FC236}">
                <a16:creationId xmlns:a16="http://schemas.microsoft.com/office/drawing/2014/main" id="{E2E2A5BF-7E42-43D2-B68D-0C2A63F53FC9}"/>
              </a:ext>
            </a:extLst>
          </p:cNvPr>
          <p:cNvGraphicFramePr>
            <a:graphicFrameLocks noGrp="1"/>
          </p:cNvGraphicFramePr>
          <p:nvPr>
            <p:extLst>
              <p:ext uri="{D42A27DB-BD31-4B8C-83A1-F6EECF244321}">
                <p14:modId xmlns:p14="http://schemas.microsoft.com/office/powerpoint/2010/main" val="349015395"/>
              </p:ext>
            </p:extLst>
          </p:nvPr>
        </p:nvGraphicFramePr>
        <p:xfrm>
          <a:off x="3216000" y="4291344"/>
          <a:ext cx="5760000" cy="2530438"/>
        </p:xfrm>
        <a:graphic>
          <a:graphicData uri="http://schemas.openxmlformats.org/drawingml/2006/table">
            <a:tbl>
              <a:tblPr firstRow="1" firstCol="1" bandRow="1">
                <a:tableStyleId>{5C22544A-7EE6-4342-B048-85BDC9FD1C3A}</a:tableStyleId>
              </a:tblPr>
              <a:tblGrid>
                <a:gridCol w="2990426">
                  <a:extLst>
                    <a:ext uri="{9D8B030D-6E8A-4147-A177-3AD203B41FA5}">
                      <a16:colId xmlns:a16="http://schemas.microsoft.com/office/drawing/2014/main" val="4014729509"/>
                    </a:ext>
                  </a:extLst>
                </a:gridCol>
                <a:gridCol w="815384">
                  <a:extLst>
                    <a:ext uri="{9D8B030D-6E8A-4147-A177-3AD203B41FA5}">
                      <a16:colId xmlns:a16="http://schemas.microsoft.com/office/drawing/2014/main" val="3689404225"/>
                    </a:ext>
                  </a:extLst>
                </a:gridCol>
                <a:gridCol w="1954190">
                  <a:extLst>
                    <a:ext uri="{9D8B030D-6E8A-4147-A177-3AD203B41FA5}">
                      <a16:colId xmlns:a16="http://schemas.microsoft.com/office/drawing/2014/main" val="2830433371"/>
                    </a:ext>
                  </a:extLst>
                </a:gridCol>
              </a:tblGrid>
              <a:tr h="482572">
                <a:tc>
                  <a:txBody>
                    <a:bodyPr/>
                    <a:lstStyle/>
                    <a:p>
                      <a:pPr marR="180340" algn="ctr">
                        <a:lnSpc>
                          <a:spcPct val="115000"/>
                        </a:lnSpc>
                        <a:spcAft>
                          <a:spcPts val="800"/>
                        </a:spcAft>
                      </a:pP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pPr>
                      <a:r>
                        <a:rPr lang="pl-PL" sz="1200" dirty="0">
                          <a:effectLst/>
                        </a:rPr>
                        <a:t>Ilość rodzin</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15000"/>
                        </a:lnSpc>
                        <a:spcAft>
                          <a:spcPts val="800"/>
                        </a:spcAft>
                      </a:pPr>
                      <a:r>
                        <a:rPr lang="pl-PL" sz="1200" dirty="0">
                          <a:effectLst/>
                        </a:rPr>
                        <a:t>Ilość osób w rodzinach</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3190758484"/>
                  </a:ext>
                </a:extLst>
              </a:tr>
              <a:tr h="230990">
                <a:tc>
                  <a:txBody>
                    <a:bodyPr/>
                    <a:lstStyle/>
                    <a:p>
                      <a:pPr marR="180340" algn="ctr">
                        <a:lnSpc>
                          <a:spcPct val="115000"/>
                        </a:lnSpc>
                        <a:spcAft>
                          <a:spcPts val="800"/>
                        </a:spcAft>
                      </a:pPr>
                      <a:r>
                        <a:rPr lang="pl-PL" sz="1200" dirty="0">
                          <a:effectLst/>
                        </a:rPr>
                        <a:t>Ubóstwo</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201</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1742576554"/>
                  </a:ext>
                </a:extLst>
              </a:tr>
              <a:tr h="360928">
                <a:tc>
                  <a:txBody>
                    <a:bodyPr/>
                    <a:lstStyle/>
                    <a:p>
                      <a:pPr marR="180340" algn="ctr">
                        <a:lnSpc>
                          <a:spcPct val="115000"/>
                        </a:lnSpc>
                        <a:spcAft>
                          <a:spcPts val="800"/>
                        </a:spcAft>
                      </a:pPr>
                      <a:r>
                        <a:rPr lang="pl-PL" sz="1200" dirty="0">
                          <a:effectLst/>
                        </a:rPr>
                        <a:t>Niepełnosprawność</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78</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437177036"/>
                  </a:ext>
                </a:extLst>
              </a:tr>
              <a:tr h="324611">
                <a:tc>
                  <a:txBody>
                    <a:bodyPr/>
                    <a:lstStyle/>
                    <a:p>
                      <a:pPr marR="180340" algn="ctr">
                        <a:lnSpc>
                          <a:spcPct val="115000"/>
                        </a:lnSpc>
                        <a:spcAft>
                          <a:spcPts val="800"/>
                        </a:spcAft>
                      </a:pPr>
                      <a:r>
                        <a:rPr lang="pl-PL" sz="1200" dirty="0">
                          <a:effectLst/>
                        </a:rPr>
                        <a:t>Bezrobocie</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2089929385"/>
                  </a:ext>
                </a:extLst>
              </a:tr>
              <a:tr h="344772">
                <a:tc>
                  <a:txBody>
                    <a:bodyPr/>
                    <a:lstStyle/>
                    <a:p>
                      <a:pPr marR="180340" algn="ctr">
                        <a:lnSpc>
                          <a:spcPct val="115000"/>
                        </a:lnSpc>
                        <a:spcAft>
                          <a:spcPts val="800"/>
                        </a:spcAft>
                      </a:pPr>
                      <a:r>
                        <a:rPr lang="pl-PL" sz="1200" dirty="0">
                          <a:effectLst/>
                        </a:rPr>
                        <a:t>Długotrwała choroba</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4091738576"/>
                  </a:ext>
                </a:extLst>
              </a:tr>
              <a:tr h="293556">
                <a:tc>
                  <a:txBody>
                    <a:bodyPr/>
                    <a:lstStyle/>
                    <a:p>
                      <a:pPr marR="180340" algn="ctr">
                        <a:lnSpc>
                          <a:spcPct val="115000"/>
                        </a:lnSpc>
                        <a:spcAft>
                          <a:spcPts val="800"/>
                        </a:spcAft>
                      </a:pPr>
                      <a:r>
                        <a:rPr lang="pl-PL" sz="1200" dirty="0">
                          <a:effectLst/>
                        </a:rPr>
                        <a:t>Alkoholizm</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 pos="457200" algn="l"/>
                          <a:tab pos="28575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596537816"/>
                  </a:ext>
                </a:extLst>
              </a:tr>
              <a:tr h="482572">
                <a:tc>
                  <a:txBody>
                    <a:bodyPr/>
                    <a:lstStyle/>
                    <a:p>
                      <a:pPr marR="180340" algn="ctr">
                        <a:lnSpc>
                          <a:spcPct val="115000"/>
                        </a:lnSpc>
                        <a:spcAft>
                          <a:spcPts val="800"/>
                        </a:spcAft>
                      </a:pPr>
                      <a:r>
                        <a:rPr lang="pl-PL" sz="1200" dirty="0">
                          <a:effectLst/>
                        </a:rPr>
                        <a:t>Potrzeba ochrony macierzyństwa</a:t>
                      </a:r>
                      <a:endParaRPr lang="pl-PL"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Lst>
                      </a:pPr>
                      <a:r>
                        <a:rPr lang="pl-PL"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tc>
                  <a:txBody>
                    <a:bodyPr/>
                    <a:lstStyle/>
                    <a:p>
                      <a:pPr marR="180340" algn="ctr">
                        <a:lnSpc>
                          <a:spcPct val="150000"/>
                        </a:lnSpc>
                        <a:spcAft>
                          <a:spcPts val="800"/>
                        </a:spcAft>
                        <a:tabLst>
                          <a:tab pos="457200" algn="l"/>
                          <a:tab pos="457200" algn="l"/>
                          <a:tab pos="2857500" algn="l"/>
                        </a:tabLst>
                      </a:pPr>
                      <a:r>
                        <a:rPr lang="pl-PL"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142</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b"/>
                </a:tc>
                <a:extLst>
                  <a:ext uri="{0D108BD9-81ED-4DB2-BD59-A6C34878D82A}">
                    <a16:rowId xmlns:a16="http://schemas.microsoft.com/office/drawing/2014/main" val="2005750421"/>
                  </a:ext>
                </a:extLst>
              </a:tr>
            </a:tbl>
          </a:graphicData>
        </a:graphic>
      </p:graphicFrame>
    </p:spTree>
    <p:extLst>
      <p:ext uri="{BB962C8B-B14F-4D97-AF65-F5344CB8AC3E}">
        <p14:creationId xmlns:p14="http://schemas.microsoft.com/office/powerpoint/2010/main" val="21809152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Informacja o realizacji zadań przez Sekcję Świadczeń Rodzinnych</a:t>
            </a:r>
          </a:p>
        </p:txBody>
      </p:sp>
    </p:spTree>
    <p:extLst>
      <p:ext uri="{BB962C8B-B14F-4D97-AF65-F5344CB8AC3E}">
        <p14:creationId xmlns:p14="http://schemas.microsoft.com/office/powerpoint/2010/main" val="1386418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F1A005A-6BFF-4B66-AC33-455BDCCD31CC}"/>
              </a:ext>
            </a:extLst>
          </p:cNvPr>
          <p:cNvSpPr>
            <a:spLocks noGrp="1"/>
          </p:cNvSpPr>
          <p:nvPr>
            <p:ph type="title"/>
          </p:nvPr>
        </p:nvSpPr>
        <p:spPr>
          <a:xfrm>
            <a:off x="2592925" y="624110"/>
            <a:ext cx="8911687" cy="1280890"/>
          </a:xfrm>
        </p:spPr>
        <p:txBody>
          <a:bodyPr>
            <a:normAutofit/>
          </a:bodyPr>
          <a:lstStyle/>
          <a:p>
            <a:r>
              <a:rPr lang="pl-PL" sz="3200" dirty="0"/>
              <a:t>Realizacja ustaw w roku 2021</a:t>
            </a:r>
          </a:p>
        </p:txBody>
      </p:sp>
      <p:sp>
        <p:nvSpPr>
          <p:cNvPr id="3" name="Symbol zastępczy zawartości 2">
            <a:extLst>
              <a:ext uri="{FF2B5EF4-FFF2-40B4-BE49-F238E27FC236}">
                <a16:creationId xmlns:a16="http://schemas.microsoft.com/office/drawing/2014/main" id="{387AF19E-3854-4883-A874-23B7C808034E}"/>
              </a:ext>
            </a:extLst>
          </p:cNvPr>
          <p:cNvSpPr>
            <a:spLocks noGrp="1"/>
          </p:cNvSpPr>
          <p:nvPr>
            <p:ph idx="1"/>
          </p:nvPr>
        </p:nvSpPr>
        <p:spPr>
          <a:xfrm>
            <a:off x="2589212" y="2133600"/>
            <a:ext cx="8915400" cy="4724400"/>
          </a:xfrm>
        </p:spPr>
        <p:txBody>
          <a:bodyPr>
            <a:normAutofit fontScale="92500"/>
          </a:bodyPr>
          <a:lstStyle/>
          <a:p>
            <a:pPr>
              <a:spcBef>
                <a:spcPts val="0"/>
              </a:spcBef>
            </a:pPr>
            <a:r>
              <a:rPr lang="pl-PL" sz="1600" dirty="0">
                <a:effectLst/>
                <a:ea typeface="Calibri" panose="020F0502020204030204" pitchFamily="34" charset="0"/>
                <a:cs typeface="Times New Roman" panose="02020603050405020304" pitchFamily="18" charset="0"/>
              </a:rPr>
              <a:t>Kwota wypłaconych świadczeń wychowawczych w 2021 roku wyniosła </a:t>
            </a:r>
            <a:r>
              <a:rPr lang="pl-PL" b="1" dirty="0">
                <a:effectLst/>
                <a:ea typeface="Calibri" panose="020F0502020204030204" pitchFamily="34" charset="0"/>
              </a:rPr>
              <a:t>12 240 191,96 </a:t>
            </a:r>
            <a:r>
              <a:rPr lang="pl-PL" sz="1600" b="1" dirty="0">
                <a:effectLst/>
                <a:ea typeface="Calibri" panose="020F0502020204030204" pitchFamily="34" charset="0"/>
                <a:cs typeface="Times New Roman" panose="02020603050405020304" pitchFamily="18" charset="0"/>
              </a:rPr>
              <a:t>zł.</a:t>
            </a:r>
            <a:endParaRPr lang="pl-PL" sz="1600" dirty="0"/>
          </a:p>
          <a:p>
            <a:pPr>
              <a:spcBef>
                <a:spcPts val="0"/>
              </a:spcBef>
            </a:pPr>
            <a:r>
              <a:rPr lang="pl-PL" sz="1600" dirty="0"/>
              <a:t>Realizacja ustawy o pomocy państwa w wychowywaniu dzieci (tzw. 500+) </a:t>
            </a:r>
          </a:p>
          <a:p>
            <a:pPr lvl="1">
              <a:spcBef>
                <a:spcPts val="0"/>
              </a:spcBef>
              <a:buFont typeface="Wingdings" panose="05000000000000000000" pitchFamily="2" charset="2"/>
              <a:buChar char="§"/>
            </a:pPr>
            <a:r>
              <a:rPr lang="pl-PL" sz="1400" dirty="0"/>
              <a:t>Liczba złożonych wniosków: 1 496</a:t>
            </a:r>
          </a:p>
          <a:p>
            <a:pPr marR="180340">
              <a:lnSpc>
                <a:spcPct val="115000"/>
              </a:lnSpc>
              <a:spcBef>
                <a:spcPts val="0"/>
              </a:spcBef>
            </a:pPr>
            <a:r>
              <a:rPr lang="pl-PL" sz="1600" dirty="0">
                <a:effectLst/>
                <a:ea typeface="Calibri" panose="020F0502020204030204" pitchFamily="34" charset="0"/>
                <a:cs typeface="Times New Roman" panose="02020603050405020304" pitchFamily="18" charset="0"/>
              </a:rPr>
              <a:t>Realizacja ustawy o świadczeniach rodzinnych</a:t>
            </a:r>
          </a:p>
          <a:p>
            <a:pPr lvl="1">
              <a:spcBef>
                <a:spcPts val="0"/>
              </a:spcBef>
              <a:buFont typeface="Wingdings" panose="05000000000000000000" pitchFamily="2" charset="2"/>
              <a:buChar char="§"/>
            </a:pPr>
            <a:r>
              <a:rPr lang="pl-PL" sz="1400" dirty="0"/>
              <a:t>Zasiłek rodzinny oraz dodatki do zasiłku rodzinnego - </a:t>
            </a:r>
            <a:r>
              <a:rPr lang="pl-PL" sz="1400" dirty="0">
                <a:effectLst/>
                <a:ea typeface="Calibri" panose="020F0502020204030204" pitchFamily="34" charset="0"/>
                <a:cs typeface="Times New Roman" panose="02020603050405020304" pitchFamily="18" charset="0"/>
              </a:rPr>
              <a:t>Wydano 381 decyzji</a:t>
            </a:r>
          </a:p>
          <a:p>
            <a:pPr lvl="1">
              <a:spcBef>
                <a:spcPts val="0"/>
              </a:spcBef>
              <a:buFont typeface="Wingdings" panose="05000000000000000000" pitchFamily="2" charset="2"/>
              <a:buChar char="§"/>
            </a:pPr>
            <a:r>
              <a:rPr lang="pl-PL" sz="1400" dirty="0"/>
              <a:t>Jednorazowa zapomoga z tytułu urodzenia dziecka - Wydano 70 decyzji</a:t>
            </a:r>
          </a:p>
          <a:p>
            <a:pPr lvl="1">
              <a:spcBef>
                <a:spcPts val="0"/>
              </a:spcBef>
              <a:buFont typeface="Wingdings" panose="05000000000000000000" pitchFamily="2" charset="2"/>
              <a:buChar char="§"/>
            </a:pPr>
            <a:r>
              <a:rPr lang="pl-PL" sz="1400" dirty="0"/>
              <a:t>Specjalny zasiłek opiekuńczy - Wydano 7 decyzji</a:t>
            </a:r>
          </a:p>
          <a:p>
            <a:pPr lvl="1">
              <a:spcBef>
                <a:spcPts val="0"/>
              </a:spcBef>
              <a:buFont typeface="Wingdings" panose="05000000000000000000" pitchFamily="2" charset="2"/>
              <a:buChar char="§"/>
            </a:pPr>
            <a:r>
              <a:rPr lang="pl-PL" sz="1400" dirty="0"/>
              <a:t>Zasiłek pielęgnacyjny - Wydano 74 decyzji</a:t>
            </a:r>
          </a:p>
          <a:p>
            <a:pPr lvl="1">
              <a:spcBef>
                <a:spcPts val="0"/>
              </a:spcBef>
              <a:buFont typeface="Wingdings" panose="05000000000000000000" pitchFamily="2" charset="2"/>
              <a:buChar char="§"/>
            </a:pPr>
            <a:r>
              <a:rPr lang="pl-PL" sz="1400" dirty="0"/>
              <a:t>Świadczenie pielęgnacyjne - Wydano 90 decyzje</a:t>
            </a:r>
          </a:p>
          <a:p>
            <a:pPr lvl="1">
              <a:spcBef>
                <a:spcPts val="0"/>
              </a:spcBef>
              <a:buFont typeface="Wingdings" panose="05000000000000000000" pitchFamily="2" charset="2"/>
              <a:buChar char="§"/>
            </a:pPr>
            <a:r>
              <a:rPr lang="pl-PL" sz="1400" dirty="0"/>
              <a:t>Świadczenie rodzicielskie - Wydano 24 decyzje</a:t>
            </a:r>
          </a:p>
          <a:p>
            <a:pPr>
              <a:spcBef>
                <a:spcPts val="0"/>
              </a:spcBef>
            </a:pPr>
            <a:r>
              <a:rPr lang="pl-PL" sz="1600" dirty="0"/>
              <a:t>W zakresie ustawy o świadczeniach rodzinnych wydano  632 decyzje.</a:t>
            </a:r>
          </a:p>
          <a:p>
            <a:pPr>
              <a:spcBef>
                <a:spcPts val="0"/>
              </a:spcBef>
            </a:pPr>
            <a:r>
              <a:rPr lang="pl-PL" sz="1600" dirty="0"/>
              <a:t>Kwota wypłaconych świadczeń rodzinnych w roku 2020 ogółem wyniosła – </a:t>
            </a:r>
            <a:r>
              <a:rPr lang="pl-PL" sz="1600" b="1" dirty="0"/>
              <a:t>3 553 133,93 zł</a:t>
            </a:r>
            <a:endParaRPr lang="pl-PL" sz="1600" dirty="0"/>
          </a:p>
          <a:p>
            <a:pPr>
              <a:spcBef>
                <a:spcPts val="0"/>
              </a:spcBef>
            </a:pPr>
            <a:r>
              <a:rPr lang="pl-PL" sz="1600" dirty="0"/>
              <a:t>Realizacja ustawy o pomocy państwa osobom uprawnionym do alimentów</a:t>
            </a:r>
          </a:p>
          <a:p>
            <a:pPr lvl="1">
              <a:spcBef>
                <a:spcPts val="0"/>
              </a:spcBef>
              <a:buFont typeface="Wingdings" panose="05000000000000000000" pitchFamily="2" charset="2"/>
              <a:buChar char="§"/>
            </a:pPr>
            <a:r>
              <a:rPr lang="pl-PL" sz="1400" dirty="0"/>
              <a:t>Wydano 52 decyzji</a:t>
            </a:r>
          </a:p>
          <a:p>
            <a:pPr>
              <a:spcBef>
                <a:spcPts val="0"/>
              </a:spcBef>
            </a:pPr>
            <a:r>
              <a:rPr lang="pl-PL" sz="1600" dirty="0"/>
              <a:t>Kwota wypłaconych świadczenia alimentacyjnego wyniosła – </a:t>
            </a:r>
            <a:r>
              <a:rPr lang="pl-PL" sz="1600" b="1" dirty="0"/>
              <a:t>338 697,73 zł</a:t>
            </a:r>
          </a:p>
          <a:p>
            <a:pPr>
              <a:spcBef>
                <a:spcPts val="0"/>
              </a:spcBef>
            </a:pPr>
            <a:r>
              <a:rPr lang="pl-PL" dirty="0"/>
              <a:t>Realizacja ustawy „Za Życiem”</a:t>
            </a:r>
          </a:p>
          <a:p>
            <a:pPr lvl="1">
              <a:spcBef>
                <a:spcPts val="0"/>
              </a:spcBef>
              <a:buFont typeface="Wingdings" panose="05000000000000000000" pitchFamily="2" charset="2"/>
              <a:buChar char="§"/>
            </a:pPr>
            <a:r>
              <a:rPr lang="pl-PL" dirty="0"/>
              <a:t>Wydano 2 decyzje.</a:t>
            </a:r>
          </a:p>
          <a:p>
            <a:pPr>
              <a:spcBef>
                <a:spcPts val="0"/>
              </a:spcBef>
            </a:pPr>
            <a:r>
              <a:rPr lang="pl-PL" dirty="0"/>
              <a:t>Realizacja ustawy „Zasiłek dla opiekuna”</a:t>
            </a:r>
          </a:p>
          <a:p>
            <a:pPr lvl="1">
              <a:spcBef>
                <a:spcPts val="0"/>
              </a:spcBef>
              <a:buFont typeface="Wingdings" panose="05000000000000000000" pitchFamily="2" charset="2"/>
              <a:buChar char="§"/>
            </a:pPr>
            <a:r>
              <a:rPr lang="pl-PL" dirty="0">
                <a:effectLst/>
                <a:ea typeface="Calibri" panose="020F0502020204030204" pitchFamily="34" charset="0"/>
                <a:cs typeface="Times New Roman" panose="02020603050405020304" pitchFamily="18" charset="0"/>
              </a:rPr>
              <a:t>Wydano 0 decyzji.</a:t>
            </a:r>
            <a:endParaRPr lang="pl-PL" dirty="0"/>
          </a:p>
          <a:p>
            <a:pPr marL="457200" lvl="1" indent="0">
              <a:spcBef>
                <a:spcPts val="0"/>
              </a:spcBef>
              <a:buNone/>
            </a:pPr>
            <a:r>
              <a:rPr lang="pl-PL" sz="1400" dirty="0"/>
              <a:t>	</a:t>
            </a:r>
          </a:p>
          <a:p>
            <a:pPr marL="914400" marR="180340" lvl="2" indent="0">
              <a:lnSpc>
                <a:spcPct val="115000"/>
              </a:lnSpc>
              <a:spcBef>
                <a:spcPts val="0"/>
              </a:spcBef>
              <a:spcAft>
                <a:spcPts val="800"/>
              </a:spcAft>
              <a:buNone/>
            </a:pPr>
            <a:endParaRPr lang="pl-PL"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03567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403B8F2-3EFF-49B6-8EED-C6992AAEA1B3}"/>
              </a:ext>
            </a:extLst>
          </p:cNvPr>
          <p:cNvSpPr>
            <a:spLocks noGrp="1"/>
          </p:cNvSpPr>
          <p:nvPr>
            <p:ph type="title"/>
          </p:nvPr>
        </p:nvSpPr>
        <p:spPr/>
        <p:txBody>
          <a:bodyPr>
            <a:normAutofit/>
          </a:bodyPr>
          <a:lstStyle/>
          <a:p>
            <a:r>
              <a:rPr lang="pl-PL" sz="3200" dirty="0"/>
              <a:t>Podsumowanie pracy sekcji na dzień 31.12.2021r</a:t>
            </a:r>
          </a:p>
        </p:txBody>
      </p:sp>
      <p:sp>
        <p:nvSpPr>
          <p:cNvPr id="3" name="Symbol zastępczy zawartości 2">
            <a:extLst>
              <a:ext uri="{FF2B5EF4-FFF2-40B4-BE49-F238E27FC236}">
                <a16:creationId xmlns:a16="http://schemas.microsoft.com/office/drawing/2014/main" id="{67A18FFE-AC8B-4069-A75B-2EF3FDBB0D74}"/>
              </a:ext>
            </a:extLst>
          </p:cNvPr>
          <p:cNvSpPr>
            <a:spLocks noGrp="1"/>
          </p:cNvSpPr>
          <p:nvPr>
            <p:ph idx="1"/>
          </p:nvPr>
        </p:nvSpPr>
        <p:spPr/>
        <p:txBody>
          <a:bodyPr/>
          <a:lstStyle/>
          <a:p>
            <a:r>
              <a:rPr lang="pl-PL" dirty="0"/>
              <a:t>Ogółem Sekcja Świadczeń Rodzinnych przyjęła do realizacji – 1 827 wniosków.</a:t>
            </a:r>
          </a:p>
          <a:p>
            <a:r>
              <a:rPr lang="pl-PL" dirty="0"/>
              <a:t>Wszystkie wnioski zrealizowano w ustawowym terminie.</a:t>
            </a:r>
          </a:p>
          <a:p>
            <a:r>
              <a:rPr lang="pl-PL" dirty="0"/>
              <a:t>Z całego katalogu świadczeń  56 osobom odmówiono przyznania świadczenia.</a:t>
            </a:r>
          </a:p>
        </p:txBody>
      </p:sp>
    </p:spTree>
    <p:extLst>
      <p:ext uri="{BB962C8B-B14F-4D97-AF65-F5344CB8AC3E}">
        <p14:creationId xmlns:p14="http://schemas.microsoft.com/office/powerpoint/2010/main" val="27583606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Współpraca z innymi społecznościami samorządowymi</a:t>
            </a:r>
          </a:p>
        </p:txBody>
      </p:sp>
    </p:spTree>
    <p:extLst>
      <p:ext uri="{BB962C8B-B14F-4D97-AF65-F5344CB8AC3E}">
        <p14:creationId xmlns:p14="http://schemas.microsoft.com/office/powerpoint/2010/main" val="14257472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EBD659-5EA0-4235-86DD-4AA41E7AB7A8}"/>
              </a:ext>
            </a:extLst>
          </p:cNvPr>
          <p:cNvSpPr>
            <a:spLocks noGrp="1"/>
          </p:cNvSpPr>
          <p:nvPr>
            <p:ph type="title"/>
          </p:nvPr>
        </p:nvSpPr>
        <p:spPr/>
        <p:txBody>
          <a:bodyPr>
            <a:normAutofit fontScale="90000"/>
          </a:bodyPr>
          <a:lstStyle/>
          <a:p>
            <a:r>
              <a:rPr lang="pl-PL" dirty="0"/>
              <a:t>Współdziałanie gminy w ramach Stowarzyszenia Metropolia Bydgoszcz</a:t>
            </a:r>
            <a:br>
              <a:rPr lang="pl-PL" dirty="0"/>
            </a:br>
            <a:endParaRPr lang="pl-PL" dirty="0"/>
          </a:p>
        </p:txBody>
      </p:sp>
      <p:sp>
        <p:nvSpPr>
          <p:cNvPr id="3" name="Symbol zastępczy zawartości 2">
            <a:extLst>
              <a:ext uri="{FF2B5EF4-FFF2-40B4-BE49-F238E27FC236}">
                <a16:creationId xmlns:a16="http://schemas.microsoft.com/office/drawing/2014/main" id="{803E77F9-A588-4093-BE31-BA20FF68BA3D}"/>
              </a:ext>
            </a:extLst>
          </p:cNvPr>
          <p:cNvSpPr>
            <a:spLocks noGrp="1"/>
          </p:cNvSpPr>
          <p:nvPr>
            <p:ph idx="1"/>
          </p:nvPr>
        </p:nvSpPr>
        <p:spPr/>
        <p:txBody>
          <a:bodyPr>
            <a:normAutofit/>
          </a:bodyPr>
          <a:lstStyle/>
          <a:p>
            <a:r>
              <a:rPr lang="pl-PL" dirty="0"/>
              <a:t>Wójt Gminy Sicienko w 2020 r. rozpoczął negocjacje w  sprawie współpracy w ramach SMB z Miastem Bydgoszcz dotyczącej wprowadzenia w Gminie </a:t>
            </a:r>
            <a:r>
              <a:rPr lang="pl-PL" b="1" dirty="0"/>
              <a:t>Metropolitalnej Karty Uczniowskiej i Metropolitalnej Karty Malucha </a:t>
            </a:r>
            <a:r>
              <a:rPr lang="pl-PL" dirty="0"/>
              <a:t>uprawniającej młodych mieszkańców Gminy do zniżek w okresowych przejazdach komunikacją miejską w Bydgoszczy. Rada Gminy Sicienko wyraziła zgodę na przyznanie Miastu dotacji na ten cel oraz przydzieliła       ją na 2021 rok do wysokości 80.000 zł. Karty wydawane są mieszkańcom     od połowy marca 2021 roku.</a:t>
            </a:r>
          </a:p>
        </p:txBody>
      </p:sp>
    </p:spTree>
    <p:extLst>
      <p:ext uri="{BB962C8B-B14F-4D97-AF65-F5344CB8AC3E}">
        <p14:creationId xmlns:p14="http://schemas.microsoft.com/office/powerpoint/2010/main" val="1223193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Wykres 5">
            <a:extLst>
              <a:ext uri="{FF2B5EF4-FFF2-40B4-BE49-F238E27FC236}">
                <a16:creationId xmlns:a16="http://schemas.microsoft.com/office/drawing/2014/main" id="{75020C2F-531D-4E81-8AAD-628AE74F87CB}"/>
              </a:ext>
            </a:extLst>
          </p:cNvPr>
          <p:cNvGraphicFramePr/>
          <p:nvPr>
            <p:extLst>
              <p:ext uri="{D42A27DB-BD31-4B8C-83A1-F6EECF244321}">
                <p14:modId xmlns:p14="http://schemas.microsoft.com/office/powerpoint/2010/main" val="1382920208"/>
              </p:ext>
            </p:extLst>
          </p:nvPr>
        </p:nvGraphicFramePr>
        <p:xfrm>
          <a:off x="6792002" y="963165"/>
          <a:ext cx="5400000" cy="468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Wykres 6">
            <a:extLst>
              <a:ext uri="{FF2B5EF4-FFF2-40B4-BE49-F238E27FC236}">
                <a16:creationId xmlns:a16="http://schemas.microsoft.com/office/drawing/2014/main" id="{D4C65898-482D-4AEA-AE2C-EA91F2FEB248}"/>
              </a:ext>
            </a:extLst>
          </p:cNvPr>
          <p:cNvGraphicFramePr/>
          <p:nvPr>
            <p:extLst>
              <p:ext uri="{D42A27DB-BD31-4B8C-83A1-F6EECF244321}">
                <p14:modId xmlns:p14="http://schemas.microsoft.com/office/powerpoint/2010/main" val="3313515769"/>
              </p:ext>
            </p:extLst>
          </p:nvPr>
        </p:nvGraphicFramePr>
        <p:xfrm>
          <a:off x="1392000" y="1089000"/>
          <a:ext cx="5400000" cy="468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223222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CEBD659-5EA0-4235-86DD-4AA41E7AB7A8}"/>
              </a:ext>
            </a:extLst>
          </p:cNvPr>
          <p:cNvSpPr>
            <a:spLocks noGrp="1"/>
          </p:cNvSpPr>
          <p:nvPr>
            <p:ph type="title"/>
          </p:nvPr>
        </p:nvSpPr>
        <p:spPr/>
        <p:txBody>
          <a:bodyPr>
            <a:normAutofit fontScale="90000"/>
          </a:bodyPr>
          <a:lstStyle/>
          <a:p>
            <a:r>
              <a:rPr lang="pl-PL" dirty="0"/>
              <a:t>Współdziałanie gminy w ramach Stowarzyszenia Metropolia Bydgoszcz</a:t>
            </a:r>
            <a:br>
              <a:rPr lang="pl-PL" dirty="0"/>
            </a:br>
            <a:endParaRPr lang="pl-PL" dirty="0"/>
          </a:p>
        </p:txBody>
      </p:sp>
      <p:sp>
        <p:nvSpPr>
          <p:cNvPr id="3" name="Symbol zastępczy zawartości 2">
            <a:extLst>
              <a:ext uri="{FF2B5EF4-FFF2-40B4-BE49-F238E27FC236}">
                <a16:creationId xmlns:a16="http://schemas.microsoft.com/office/drawing/2014/main" id="{803E77F9-A588-4093-BE31-BA20FF68BA3D}"/>
              </a:ext>
            </a:extLst>
          </p:cNvPr>
          <p:cNvSpPr>
            <a:spLocks noGrp="1"/>
          </p:cNvSpPr>
          <p:nvPr>
            <p:ph idx="1"/>
          </p:nvPr>
        </p:nvSpPr>
        <p:spPr/>
        <p:txBody>
          <a:bodyPr>
            <a:normAutofit/>
          </a:bodyPr>
          <a:lstStyle/>
          <a:p>
            <a:r>
              <a:rPr lang="pl-PL" dirty="0"/>
              <a:t>W ramach działań promocyjnych w gminach będących członkami Stowarzyszenia, również w gminie Sicienko wydawana jest mieszkańcom </a:t>
            </a:r>
            <a:r>
              <a:rPr lang="pl-PL" b="1" dirty="0"/>
              <a:t>Metropolitalna Karta Seniora 60+</a:t>
            </a:r>
            <a:r>
              <a:rPr lang="pl-PL" dirty="0"/>
              <a:t>. Seniorzy z gmin zrzeszonych w SMB mogą korzystać z szeregu zniżek i atrakcji w ramach karty, która obowiązuje          u wszystkich partnerów z całego obszaru metropolii. Stowarzyszenie wydało też ulotkę promocyjną w wersji polsko i anglojęzycznej odrębnie                dla każdego z członków. Ulotka rozprowadzana była w Biurze Obsługi Interesanta Urzędu Gminy w Sicienku, przekazywana jest też w ramach pakietu promocyjnego. Gmina Sicienko, tworząc drużynę w ramach Stowarzyszenia, brała udział początkowo w  Europejskiej Rywalizacji Rowerowej, a od 2019 r. w rywalizacji o Puchar Rowerowej Stolicy Polski. </a:t>
            </a:r>
          </a:p>
        </p:txBody>
      </p:sp>
    </p:spTree>
    <p:extLst>
      <p:ext uri="{BB962C8B-B14F-4D97-AF65-F5344CB8AC3E}">
        <p14:creationId xmlns:p14="http://schemas.microsoft.com/office/powerpoint/2010/main" val="30544605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2788555"/>
            <a:ext cx="8911687" cy="1280890"/>
          </a:xfrm>
        </p:spPr>
        <p:txBody>
          <a:bodyPr/>
          <a:lstStyle/>
          <a:p>
            <a:pPr algn="ctr"/>
            <a:r>
              <a:rPr lang="pl-PL" dirty="0"/>
              <a:t>Sprawozdanie z realizacji uchwał podjętych w 2021 roku</a:t>
            </a:r>
          </a:p>
        </p:txBody>
      </p:sp>
    </p:spTree>
    <p:extLst>
      <p:ext uri="{BB962C8B-B14F-4D97-AF65-F5344CB8AC3E}">
        <p14:creationId xmlns:p14="http://schemas.microsoft.com/office/powerpoint/2010/main" val="13186007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DF1D073-8AF4-4389-A929-6B2F470E439E}"/>
              </a:ext>
            </a:extLst>
          </p:cNvPr>
          <p:cNvSpPr>
            <a:spLocks noGrp="1"/>
          </p:cNvSpPr>
          <p:nvPr>
            <p:ph type="title"/>
          </p:nvPr>
        </p:nvSpPr>
        <p:spPr/>
        <p:txBody>
          <a:bodyPr>
            <a:normAutofit/>
          </a:bodyPr>
          <a:lstStyle/>
          <a:p>
            <a:r>
              <a:rPr lang="pl-PL" sz="3200" dirty="0"/>
              <a:t>Sprawozdanie z realizacji uchwał podjętych w 2021 roku</a:t>
            </a:r>
          </a:p>
        </p:txBody>
      </p:sp>
      <p:sp>
        <p:nvSpPr>
          <p:cNvPr id="3" name="Symbol zastępczy zawartości 2">
            <a:extLst>
              <a:ext uri="{FF2B5EF4-FFF2-40B4-BE49-F238E27FC236}">
                <a16:creationId xmlns:a16="http://schemas.microsoft.com/office/drawing/2014/main" id="{C15583FB-86B0-4528-A1E8-42101375419C}"/>
              </a:ext>
            </a:extLst>
          </p:cNvPr>
          <p:cNvSpPr>
            <a:spLocks noGrp="1"/>
          </p:cNvSpPr>
          <p:nvPr>
            <p:ph idx="1"/>
          </p:nvPr>
        </p:nvSpPr>
        <p:spPr/>
        <p:txBody>
          <a:bodyPr>
            <a:normAutofit fontScale="85000" lnSpcReduction="10000"/>
          </a:bodyPr>
          <a:lstStyle/>
          <a:p>
            <a:pPr algn="just"/>
            <a:r>
              <a:rPr lang="pl-PL" b="1" dirty="0"/>
              <a:t>W 2021 roku odbyło się 10 Sesji Rady Gminy.</a:t>
            </a:r>
            <a:r>
              <a:rPr lang="pl-PL" dirty="0"/>
              <a:t> Trwający stan epidemii i obowiązujący reżim sanitarny sprawił, że połowa z nich miała charakter Sesji nadzwyczajnych. Zwoływane one były na wniosek Wójta Gminy Sicienko, ale głosowania odbywały się w sposób korespondencyjny. Zgodnie, bowiem z art. 15zzx ustawy z dnia 2 marca 2020 r.                     o szczególnych rozwiązaniach związanych z zapobieganiem i zwalczaniem COVID-19, innych chorób zakaźnych raz wywołanych nimi sytuacji kryzysowych (Dz. U. z 2020 r.           poz.  374 ze zm.) w okresie stanu zagrożenia epidemicznego lub stanu epidemii organy stanowiące jednostek samorządu terytorialnego mogą zwoływać i odbywać obrady, sesje, posiedzenia, zgromadzenia lub inne formy działania właściwe dla tych organów,             a także podejmować rozstrzygnięcia, w tym uchwały, z wykorzystaniem środków porozumiewania się na odległość lub korespondencyjnie. W trosce o zdrowie                        i bezpieczeństwo radnych oraz pracowników Urzędu Gminy, Przewodniczący Rady Gminy Sicienko zarządzał głosowania w formie korespondencyjnej, natomiast Sesje prowadził          w sali posiedzeń a transmisje z obrad udostępniane były na stronach internetowych Gminy</a:t>
            </a:r>
          </a:p>
          <a:p>
            <a:pPr algn="just"/>
            <a:r>
              <a:rPr lang="pl-PL" b="1" dirty="0"/>
              <a:t>Łącznie w 2021 roku podjęte zostały 83 uchwały.</a:t>
            </a:r>
          </a:p>
          <a:p>
            <a:pPr algn="just"/>
            <a:endParaRPr lang="pl-PL" dirty="0"/>
          </a:p>
        </p:txBody>
      </p:sp>
    </p:spTree>
    <p:extLst>
      <p:ext uri="{BB962C8B-B14F-4D97-AF65-F5344CB8AC3E}">
        <p14:creationId xmlns:p14="http://schemas.microsoft.com/office/powerpoint/2010/main" val="41712902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3429000"/>
            <a:ext cx="8911687" cy="1280890"/>
          </a:xfrm>
        </p:spPr>
        <p:txBody>
          <a:bodyPr/>
          <a:lstStyle/>
          <a:p>
            <a:pPr algn="ctr"/>
            <a:r>
              <a:rPr lang="pl-PL" dirty="0"/>
              <a:t>Podsumowanie</a:t>
            </a:r>
          </a:p>
        </p:txBody>
      </p:sp>
    </p:spTree>
    <p:extLst>
      <p:ext uri="{BB962C8B-B14F-4D97-AF65-F5344CB8AC3E}">
        <p14:creationId xmlns:p14="http://schemas.microsoft.com/office/powerpoint/2010/main" val="38280248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EE22377-377B-40F7-86E6-159F9DDC6299}"/>
              </a:ext>
            </a:extLst>
          </p:cNvPr>
          <p:cNvSpPr>
            <a:spLocks noGrp="1"/>
          </p:cNvSpPr>
          <p:nvPr>
            <p:ph type="title"/>
          </p:nvPr>
        </p:nvSpPr>
        <p:spPr/>
        <p:txBody>
          <a:bodyPr>
            <a:normAutofit/>
          </a:bodyPr>
          <a:lstStyle/>
          <a:p>
            <a:r>
              <a:rPr lang="pl-PL" sz="3200" dirty="0"/>
              <a:t>Podsumowanie</a:t>
            </a:r>
          </a:p>
        </p:txBody>
      </p:sp>
      <p:sp>
        <p:nvSpPr>
          <p:cNvPr id="3" name="Symbol zastępczy zawartości 2">
            <a:extLst>
              <a:ext uri="{FF2B5EF4-FFF2-40B4-BE49-F238E27FC236}">
                <a16:creationId xmlns:a16="http://schemas.microsoft.com/office/drawing/2014/main" id="{68812294-C06F-4EBD-963B-5086AA516B65}"/>
              </a:ext>
            </a:extLst>
          </p:cNvPr>
          <p:cNvSpPr>
            <a:spLocks noGrp="1"/>
          </p:cNvSpPr>
          <p:nvPr>
            <p:ph idx="1"/>
          </p:nvPr>
        </p:nvSpPr>
        <p:spPr>
          <a:xfrm>
            <a:off x="2592925" y="1264555"/>
            <a:ext cx="8915400" cy="5890224"/>
          </a:xfrm>
        </p:spPr>
        <p:txBody>
          <a:bodyPr>
            <a:normAutofit/>
          </a:bodyPr>
          <a:lstStyle/>
          <a:p>
            <a:pPr marL="0" indent="0">
              <a:buNone/>
            </a:pPr>
            <a:r>
              <a:rPr lang="pl-PL" dirty="0"/>
              <a:t>Przedłożony raport o stanie Gminy Sicienko podsumowuje działania samorządu gminnego w 2021 roku. Przedstawione dane wskazują na stały wzrost liczby mieszkańców, bezpieczeństwo finansów publicznych, pozyskiwanie – kolejny rok z rzędu - ogromnych środków ze źródeł zewnętrznych - na realizowane inwestycje i remonty oraz konsekwentną realizację zapisów dokumentów strategicznych i planistycznych. </a:t>
            </a:r>
          </a:p>
          <a:p>
            <a:pPr marL="0" indent="0">
              <a:buNone/>
            </a:pPr>
            <a:r>
              <a:rPr lang="pl-PL" dirty="0"/>
              <a:t>Czekają nas nowe wyzwania w zakresie istotnych przedsięwzięć                     dla społeczno-gospodarczego rozwoju Gminy. Budowa i przebudowa dróg oraz sieci i urządzeń służących do zaopatrzenia w wodę i odprowadzania ścieków, to wydatki majątkowe, które będą miały nadal znaczącą pozycję     w budżecie Gminy Sicienko. Jestem przekonany, że szeroko pojęte współdziałanie w przedmiocie rozwoju Gminy przyniesie wymierne efekty,       a Gmina będzie się rozwijała w sposób zrównoważony.</a:t>
            </a:r>
          </a:p>
          <a:p>
            <a:pPr marL="0" indent="0">
              <a:buNone/>
            </a:pPr>
            <a:r>
              <a:rPr lang="pl-PL" dirty="0"/>
              <a:t>Jak wynika z przedstawionych danych i informacji, to mimo wciąż trwającego stanu epidemii, rok 2021 był czasem bardzo dużych wydatków inwestycyjnych. Jednocześnie przygotowywane są kolejne zadania inwestycyjne,            których wykonanie jest zapisane w Wieloletnim Planie Finansowym.</a:t>
            </a:r>
          </a:p>
          <a:p>
            <a:endParaRPr lang="pl-PL" dirty="0"/>
          </a:p>
        </p:txBody>
      </p:sp>
    </p:spTree>
    <p:extLst>
      <p:ext uri="{BB962C8B-B14F-4D97-AF65-F5344CB8AC3E}">
        <p14:creationId xmlns:p14="http://schemas.microsoft.com/office/powerpoint/2010/main" val="15711932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B624CD2-05C9-46FF-ADD3-8A91FE355B51}"/>
              </a:ext>
            </a:extLst>
          </p:cNvPr>
          <p:cNvSpPr>
            <a:spLocks noGrp="1"/>
          </p:cNvSpPr>
          <p:nvPr>
            <p:ph type="title"/>
          </p:nvPr>
        </p:nvSpPr>
        <p:spPr>
          <a:xfrm>
            <a:off x="1640156" y="3429000"/>
            <a:ext cx="8911687" cy="1280890"/>
          </a:xfrm>
        </p:spPr>
        <p:txBody>
          <a:bodyPr/>
          <a:lstStyle/>
          <a:p>
            <a:pPr algn="ctr"/>
            <a:r>
              <a:rPr lang="pl-PL" dirty="0"/>
              <a:t>Galeria</a:t>
            </a:r>
          </a:p>
        </p:txBody>
      </p:sp>
    </p:spTree>
    <p:extLst>
      <p:ext uri="{BB962C8B-B14F-4D97-AF65-F5344CB8AC3E}">
        <p14:creationId xmlns:p14="http://schemas.microsoft.com/office/powerpoint/2010/main" val="7907028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E7CF26AE-8D57-3E89-BDAE-0E5FF11053D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550" y="1513205"/>
            <a:ext cx="5759450" cy="3831590"/>
          </a:xfrm>
          <a:prstGeom prst="rect">
            <a:avLst/>
          </a:prstGeom>
          <a:noFill/>
          <a:ln>
            <a:noFill/>
          </a:ln>
        </p:spPr>
      </p:pic>
      <p:pic>
        <p:nvPicPr>
          <p:cNvPr id="5" name="Obraz 4">
            <a:extLst>
              <a:ext uri="{FF2B5EF4-FFF2-40B4-BE49-F238E27FC236}">
                <a16:creationId xmlns:a16="http://schemas.microsoft.com/office/drawing/2014/main" id="{562B4A89-69EF-F729-E67F-89146F99F35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205"/>
            <a:ext cx="5759450" cy="3831590"/>
          </a:xfrm>
          <a:prstGeom prst="rect">
            <a:avLst/>
          </a:prstGeom>
          <a:noFill/>
          <a:ln>
            <a:noFill/>
          </a:ln>
        </p:spPr>
      </p:pic>
    </p:spTree>
    <p:extLst>
      <p:ext uri="{BB962C8B-B14F-4D97-AF65-F5344CB8AC3E}">
        <p14:creationId xmlns:p14="http://schemas.microsoft.com/office/powerpoint/2010/main" val="2133657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F412556C-C15D-C1A3-6660-34117A35FBB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550" y="1513205"/>
            <a:ext cx="5759450" cy="3831590"/>
          </a:xfrm>
          <a:prstGeom prst="rect">
            <a:avLst/>
          </a:prstGeom>
          <a:noFill/>
          <a:ln>
            <a:noFill/>
          </a:ln>
        </p:spPr>
      </p:pic>
      <p:pic>
        <p:nvPicPr>
          <p:cNvPr id="3" name="Obraz 2">
            <a:extLst>
              <a:ext uri="{FF2B5EF4-FFF2-40B4-BE49-F238E27FC236}">
                <a16:creationId xmlns:a16="http://schemas.microsoft.com/office/drawing/2014/main" id="{F52B229E-03BA-AF48-6415-510E8F0D7A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205"/>
            <a:ext cx="5759450" cy="3831590"/>
          </a:xfrm>
          <a:prstGeom prst="rect">
            <a:avLst/>
          </a:prstGeom>
          <a:noFill/>
          <a:ln>
            <a:noFill/>
          </a:ln>
        </p:spPr>
      </p:pic>
    </p:spTree>
    <p:extLst>
      <p:ext uri="{BB962C8B-B14F-4D97-AF65-F5344CB8AC3E}">
        <p14:creationId xmlns:p14="http://schemas.microsoft.com/office/powerpoint/2010/main" val="621373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C287BD57-2D0D-39A4-5B74-2C64051D97F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550" y="1813877"/>
            <a:ext cx="5759450" cy="3230245"/>
          </a:xfrm>
          <a:prstGeom prst="rect">
            <a:avLst/>
          </a:prstGeom>
          <a:noFill/>
          <a:ln>
            <a:noFill/>
          </a:ln>
        </p:spPr>
      </p:pic>
      <p:pic>
        <p:nvPicPr>
          <p:cNvPr id="3" name="Obraz 2">
            <a:extLst>
              <a:ext uri="{FF2B5EF4-FFF2-40B4-BE49-F238E27FC236}">
                <a16:creationId xmlns:a16="http://schemas.microsoft.com/office/drawing/2014/main" id="{7EE1A372-9997-310E-58EC-8B6BC9B96E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813876"/>
            <a:ext cx="5759450" cy="3230245"/>
          </a:xfrm>
          <a:prstGeom prst="rect">
            <a:avLst/>
          </a:prstGeom>
          <a:noFill/>
          <a:ln>
            <a:noFill/>
          </a:ln>
        </p:spPr>
      </p:pic>
    </p:spTree>
    <p:extLst>
      <p:ext uri="{BB962C8B-B14F-4D97-AF65-F5344CB8AC3E}">
        <p14:creationId xmlns:p14="http://schemas.microsoft.com/office/powerpoint/2010/main" val="27223414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F6225E85-053B-D2E4-3B86-4EFC0B07903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550" y="1513205"/>
            <a:ext cx="5759450" cy="3831590"/>
          </a:xfrm>
          <a:prstGeom prst="rect">
            <a:avLst/>
          </a:prstGeom>
          <a:noFill/>
          <a:ln>
            <a:noFill/>
          </a:ln>
        </p:spPr>
      </p:pic>
      <p:pic>
        <p:nvPicPr>
          <p:cNvPr id="3" name="Obraz 2">
            <a:extLst>
              <a:ext uri="{FF2B5EF4-FFF2-40B4-BE49-F238E27FC236}">
                <a16:creationId xmlns:a16="http://schemas.microsoft.com/office/drawing/2014/main" id="{1A40253D-2F43-CF31-EA55-E7A9CE8AEC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205"/>
            <a:ext cx="5759450" cy="3831590"/>
          </a:xfrm>
          <a:prstGeom prst="rect">
            <a:avLst/>
          </a:prstGeom>
          <a:noFill/>
          <a:ln>
            <a:noFill/>
          </a:ln>
        </p:spPr>
      </p:pic>
    </p:spTree>
    <p:extLst>
      <p:ext uri="{BB962C8B-B14F-4D97-AF65-F5344CB8AC3E}">
        <p14:creationId xmlns:p14="http://schemas.microsoft.com/office/powerpoint/2010/main" val="3187310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Wykres 5">
            <a:extLst>
              <a:ext uri="{FF2B5EF4-FFF2-40B4-BE49-F238E27FC236}">
                <a16:creationId xmlns:a16="http://schemas.microsoft.com/office/drawing/2014/main" id="{17EEB447-2AD7-72DC-4DBD-89EC2D3D55F8}"/>
              </a:ext>
            </a:extLst>
          </p:cNvPr>
          <p:cNvGraphicFramePr/>
          <p:nvPr>
            <p:extLst>
              <p:ext uri="{D42A27DB-BD31-4B8C-83A1-F6EECF244321}">
                <p14:modId xmlns:p14="http://schemas.microsoft.com/office/powerpoint/2010/main" val="72746875"/>
              </p:ext>
            </p:extLst>
          </p:nvPr>
        </p:nvGraphicFramePr>
        <p:xfrm>
          <a:off x="1842170" y="1089000"/>
          <a:ext cx="5400000" cy="468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Wykres 6">
            <a:extLst>
              <a:ext uri="{FF2B5EF4-FFF2-40B4-BE49-F238E27FC236}">
                <a16:creationId xmlns:a16="http://schemas.microsoft.com/office/drawing/2014/main" id="{91E53532-5585-4C0B-ABF6-6EA41B9F7B9F}"/>
              </a:ext>
            </a:extLst>
          </p:cNvPr>
          <p:cNvGraphicFramePr/>
          <p:nvPr>
            <p:extLst>
              <p:ext uri="{D42A27DB-BD31-4B8C-83A1-F6EECF244321}">
                <p14:modId xmlns:p14="http://schemas.microsoft.com/office/powerpoint/2010/main" val="2334058261"/>
              </p:ext>
            </p:extLst>
          </p:nvPr>
        </p:nvGraphicFramePr>
        <p:xfrm>
          <a:off x="6792000" y="979943"/>
          <a:ext cx="5400000" cy="468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315243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80A7A403-BED5-AE2F-E19D-E1405493F0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08087" y="719162"/>
            <a:ext cx="4629742" cy="2900429"/>
          </a:xfrm>
          <a:prstGeom prst="rect">
            <a:avLst/>
          </a:prstGeom>
          <a:noFill/>
          <a:ln>
            <a:noFill/>
          </a:ln>
        </p:spPr>
      </p:pic>
      <p:pic>
        <p:nvPicPr>
          <p:cNvPr id="3" name="Obraz 2">
            <a:extLst>
              <a:ext uri="{FF2B5EF4-FFF2-40B4-BE49-F238E27FC236}">
                <a16:creationId xmlns:a16="http://schemas.microsoft.com/office/drawing/2014/main" id="{A16485E3-DED3-C76C-E40E-35A13847A6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7395" y="829620"/>
            <a:ext cx="4629741" cy="2789971"/>
          </a:xfrm>
          <a:prstGeom prst="rect">
            <a:avLst/>
          </a:prstGeom>
          <a:noFill/>
          <a:ln>
            <a:noFill/>
          </a:ln>
        </p:spPr>
      </p:pic>
      <p:pic>
        <p:nvPicPr>
          <p:cNvPr id="4" name="Obraz 3">
            <a:extLst>
              <a:ext uri="{FF2B5EF4-FFF2-40B4-BE49-F238E27FC236}">
                <a16:creationId xmlns:a16="http://schemas.microsoft.com/office/drawing/2014/main" id="{BEB4A384-8E1B-0040-4338-56C92341B6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08087" y="3749419"/>
            <a:ext cx="9379049" cy="3038010"/>
          </a:xfrm>
          <a:prstGeom prst="rect">
            <a:avLst/>
          </a:prstGeom>
          <a:noFill/>
          <a:ln>
            <a:noFill/>
          </a:ln>
        </p:spPr>
      </p:pic>
    </p:spTree>
    <p:extLst>
      <p:ext uri="{BB962C8B-B14F-4D97-AF65-F5344CB8AC3E}">
        <p14:creationId xmlns:p14="http://schemas.microsoft.com/office/powerpoint/2010/main" val="3996460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7A74E715-FAB7-5D76-1230-83506EC021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951507" y="0"/>
            <a:ext cx="5144493" cy="6858000"/>
          </a:xfrm>
          <a:prstGeom prst="rect">
            <a:avLst/>
          </a:prstGeom>
          <a:noFill/>
          <a:ln>
            <a:noFill/>
          </a:ln>
        </p:spPr>
      </p:pic>
      <p:pic>
        <p:nvPicPr>
          <p:cNvPr id="3" name="Obraz 2">
            <a:extLst>
              <a:ext uri="{FF2B5EF4-FFF2-40B4-BE49-F238E27FC236}">
                <a16:creationId xmlns:a16="http://schemas.microsoft.com/office/drawing/2014/main" id="{39C78C90-988C-E9C8-6F18-1E1C00FF3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96000" y="3773"/>
            <a:ext cx="5141662" cy="6854227"/>
          </a:xfrm>
          <a:prstGeom prst="rect">
            <a:avLst/>
          </a:prstGeom>
          <a:noFill/>
          <a:ln>
            <a:noFill/>
          </a:ln>
        </p:spPr>
      </p:pic>
    </p:spTree>
    <p:extLst>
      <p:ext uri="{BB962C8B-B14F-4D97-AF65-F5344CB8AC3E}">
        <p14:creationId xmlns:p14="http://schemas.microsoft.com/office/powerpoint/2010/main" val="41389476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89C121B0-A7EF-088C-E2DD-9D9EB232C8B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FA62DA03-4398-D8CE-1B3E-71DA4D1DC3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757661" cy="3830400"/>
          </a:xfrm>
          <a:prstGeom prst="rect">
            <a:avLst/>
          </a:prstGeom>
          <a:noFill/>
          <a:ln>
            <a:noFill/>
          </a:ln>
        </p:spPr>
      </p:pic>
    </p:spTree>
    <p:extLst>
      <p:ext uri="{BB962C8B-B14F-4D97-AF65-F5344CB8AC3E}">
        <p14:creationId xmlns:p14="http://schemas.microsoft.com/office/powerpoint/2010/main" val="29178925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D5FFC194-1574-8204-CC51-81C648CC3B0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1476" y="1449000"/>
            <a:ext cx="5757661" cy="3830400"/>
          </a:xfrm>
          <a:prstGeom prst="rect">
            <a:avLst/>
          </a:prstGeom>
          <a:noFill/>
          <a:ln>
            <a:noFill/>
          </a:ln>
        </p:spPr>
      </p:pic>
      <p:pic>
        <p:nvPicPr>
          <p:cNvPr id="3" name="Obraz 2">
            <a:extLst>
              <a:ext uri="{FF2B5EF4-FFF2-40B4-BE49-F238E27FC236}">
                <a16:creationId xmlns:a16="http://schemas.microsoft.com/office/drawing/2014/main" id="{1A7E5133-1C26-4A4A-60E9-47B9219AAE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29137" y="1449000"/>
            <a:ext cx="5092602" cy="3830400"/>
          </a:xfrm>
          <a:prstGeom prst="rect">
            <a:avLst/>
          </a:prstGeom>
          <a:noFill/>
          <a:ln>
            <a:noFill/>
          </a:ln>
        </p:spPr>
      </p:pic>
    </p:spTree>
    <p:extLst>
      <p:ext uri="{BB962C8B-B14F-4D97-AF65-F5344CB8AC3E}">
        <p14:creationId xmlns:p14="http://schemas.microsoft.com/office/powerpoint/2010/main" val="37647685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5A7D1D40-C5CB-6AFA-F2B6-C9D9B9A076E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232" y="1513800"/>
            <a:ext cx="6829512" cy="3830400"/>
          </a:xfrm>
          <a:prstGeom prst="rect">
            <a:avLst/>
          </a:prstGeom>
          <a:noFill/>
          <a:ln>
            <a:noFill/>
          </a:ln>
        </p:spPr>
      </p:pic>
      <p:pic>
        <p:nvPicPr>
          <p:cNvPr id="3" name="Obraz 2">
            <a:extLst>
              <a:ext uri="{FF2B5EF4-FFF2-40B4-BE49-F238E27FC236}">
                <a16:creationId xmlns:a16="http://schemas.microsoft.com/office/drawing/2014/main" id="{298B3BF0-FCE5-0FC9-2CC6-EBB74FC7FB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81744" y="1513800"/>
            <a:ext cx="5092602" cy="3830400"/>
          </a:xfrm>
          <a:prstGeom prst="rect">
            <a:avLst/>
          </a:prstGeom>
          <a:noFill/>
          <a:ln>
            <a:noFill/>
          </a:ln>
        </p:spPr>
      </p:pic>
    </p:spTree>
    <p:extLst>
      <p:ext uri="{BB962C8B-B14F-4D97-AF65-F5344CB8AC3E}">
        <p14:creationId xmlns:p14="http://schemas.microsoft.com/office/powerpoint/2010/main" val="11955276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DBA96731-55B7-6D0C-7004-73ADC82638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772" y="1513800"/>
            <a:ext cx="5092228" cy="3830400"/>
          </a:xfrm>
          <a:prstGeom prst="rect">
            <a:avLst/>
          </a:prstGeom>
          <a:noFill/>
          <a:ln>
            <a:noFill/>
          </a:ln>
        </p:spPr>
      </p:pic>
      <p:pic>
        <p:nvPicPr>
          <p:cNvPr id="3" name="Obraz 2">
            <a:extLst>
              <a:ext uri="{FF2B5EF4-FFF2-40B4-BE49-F238E27FC236}">
                <a16:creationId xmlns:a16="http://schemas.microsoft.com/office/drawing/2014/main" id="{0A6939E7-DE80-9E33-E02D-C511A9DB4C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228" cy="3830400"/>
          </a:xfrm>
          <a:prstGeom prst="rect">
            <a:avLst/>
          </a:prstGeom>
          <a:noFill/>
          <a:ln>
            <a:noFill/>
          </a:ln>
        </p:spPr>
      </p:pic>
    </p:spTree>
    <p:extLst>
      <p:ext uri="{BB962C8B-B14F-4D97-AF65-F5344CB8AC3E}">
        <p14:creationId xmlns:p14="http://schemas.microsoft.com/office/powerpoint/2010/main" val="41030263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47540D24-7B33-CD6C-ED40-BA61DD15E48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1003398" y="1519274"/>
            <a:ext cx="5092602" cy="3819451"/>
          </a:xfrm>
          <a:prstGeom prst="rect">
            <a:avLst/>
          </a:prstGeom>
          <a:noFill/>
          <a:ln>
            <a:noFill/>
          </a:ln>
        </p:spPr>
      </p:pic>
      <p:pic>
        <p:nvPicPr>
          <p:cNvPr id="3" name="Obraz 2">
            <a:extLst>
              <a:ext uri="{FF2B5EF4-FFF2-40B4-BE49-F238E27FC236}">
                <a16:creationId xmlns:a16="http://schemas.microsoft.com/office/drawing/2014/main" id="{6538E6F4-B7D2-3F75-9096-5C42F87C05F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096000" y="1519274"/>
            <a:ext cx="5092602" cy="3819451"/>
          </a:xfrm>
          <a:prstGeom prst="rect">
            <a:avLst/>
          </a:prstGeom>
          <a:noFill/>
          <a:ln>
            <a:noFill/>
          </a:ln>
        </p:spPr>
      </p:pic>
    </p:spTree>
    <p:extLst>
      <p:ext uri="{BB962C8B-B14F-4D97-AF65-F5344CB8AC3E}">
        <p14:creationId xmlns:p14="http://schemas.microsoft.com/office/powerpoint/2010/main" val="15713380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013D864A-FB65-FB12-531C-1A6716A7B0C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1489CF52-0879-0E80-6869-66139B0FA26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2574306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728038BD-D8EC-EAD5-3E48-6F28DB23AD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96000" y="1513800"/>
            <a:ext cx="5744210" cy="3831590"/>
          </a:xfrm>
          <a:prstGeom prst="rect">
            <a:avLst/>
          </a:prstGeom>
          <a:noFill/>
          <a:ln>
            <a:noFill/>
          </a:ln>
        </p:spPr>
      </p:pic>
      <p:pic>
        <p:nvPicPr>
          <p:cNvPr id="3" name="Obraz 2">
            <a:extLst>
              <a:ext uri="{FF2B5EF4-FFF2-40B4-BE49-F238E27FC236}">
                <a16:creationId xmlns:a16="http://schemas.microsoft.com/office/drawing/2014/main" id="{D5BF4894-3492-DB00-8D9A-DE5DC337A1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spTree>
    <p:extLst>
      <p:ext uri="{BB962C8B-B14F-4D97-AF65-F5344CB8AC3E}">
        <p14:creationId xmlns:p14="http://schemas.microsoft.com/office/powerpoint/2010/main" val="29091823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354E7D3D-DBDF-5125-2BD8-2A220854D4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5730" y="1513800"/>
            <a:ext cx="5100270" cy="3830400"/>
          </a:xfrm>
          <a:prstGeom prst="rect">
            <a:avLst/>
          </a:prstGeom>
          <a:noFill/>
          <a:ln>
            <a:noFill/>
          </a:ln>
        </p:spPr>
      </p:pic>
      <p:pic>
        <p:nvPicPr>
          <p:cNvPr id="3" name="Obraz 2">
            <a:extLst>
              <a:ext uri="{FF2B5EF4-FFF2-40B4-BE49-F238E27FC236}">
                <a16:creationId xmlns:a16="http://schemas.microsoft.com/office/drawing/2014/main" id="{29703529-CCCE-34B8-D537-46A069E370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100270" cy="3830400"/>
          </a:xfrm>
          <a:prstGeom prst="rect">
            <a:avLst/>
          </a:prstGeom>
          <a:noFill/>
          <a:ln>
            <a:noFill/>
          </a:ln>
        </p:spPr>
      </p:pic>
    </p:spTree>
    <p:extLst>
      <p:ext uri="{BB962C8B-B14F-4D97-AF65-F5344CB8AC3E}">
        <p14:creationId xmlns:p14="http://schemas.microsoft.com/office/powerpoint/2010/main" val="477078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5654F07-2E35-4758-AE96-40F48BAEBD36}"/>
              </a:ext>
            </a:extLst>
          </p:cNvPr>
          <p:cNvSpPr>
            <a:spLocks noGrp="1"/>
          </p:cNvSpPr>
          <p:nvPr>
            <p:ph type="title"/>
          </p:nvPr>
        </p:nvSpPr>
        <p:spPr/>
        <p:txBody>
          <a:bodyPr>
            <a:normAutofit/>
          </a:bodyPr>
          <a:lstStyle/>
          <a:p>
            <a:r>
              <a:rPr lang="pl-PL" sz="3200" dirty="0"/>
              <a:t>Wydatki na inwestycje</a:t>
            </a:r>
          </a:p>
        </p:txBody>
      </p:sp>
      <p:sp>
        <p:nvSpPr>
          <p:cNvPr id="3" name="Symbol zastępczy zawartości 2">
            <a:extLst>
              <a:ext uri="{FF2B5EF4-FFF2-40B4-BE49-F238E27FC236}">
                <a16:creationId xmlns:a16="http://schemas.microsoft.com/office/drawing/2014/main" id="{82045BB9-1361-4A91-94CA-F15E5D585D53}"/>
              </a:ext>
            </a:extLst>
          </p:cNvPr>
          <p:cNvSpPr>
            <a:spLocks noGrp="1"/>
          </p:cNvSpPr>
          <p:nvPr>
            <p:ph idx="1"/>
          </p:nvPr>
        </p:nvSpPr>
        <p:spPr/>
        <p:txBody>
          <a:bodyPr/>
          <a:lstStyle/>
          <a:p>
            <a:pPr marR="180340" algn="just">
              <a:lnSpc>
                <a:spcPct val="115000"/>
              </a:lnSpc>
              <a:spcAft>
                <a:spcPts val="800"/>
              </a:spcAft>
              <a:tabLst>
                <a:tab pos="900430" algn="l"/>
              </a:tabLst>
            </a:pPr>
            <a:r>
              <a:rPr lang="pl-PL" sz="1800" dirty="0">
                <a:effectLst/>
                <a:ea typeface="Times New Roman" panose="02020603050405020304" pitchFamily="18" charset="0"/>
                <a:cs typeface="Times New Roman" panose="02020603050405020304" pitchFamily="18" charset="0"/>
              </a:rPr>
              <a:t>Na realizację zadań inwestycyjnych gminy w 2021 roku wydatkowano kwotę 19 946 561,53 zł, tj. </a:t>
            </a:r>
            <a:r>
              <a:rPr lang="pl-PL" dirty="0">
                <a:ea typeface="Times New Roman" panose="02020603050405020304" pitchFamily="18" charset="0"/>
                <a:cs typeface="Times New Roman" panose="02020603050405020304" pitchFamily="18" charset="0"/>
              </a:rPr>
              <a:t>82,12</a:t>
            </a:r>
            <a:r>
              <a:rPr lang="pl-PL" sz="1800" dirty="0">
                <a:effectLst/>
                <a:ea typeface="Times New Roman" panose="02020603050405020304" pitchFamily="18" charset="0"/>
                <a:cs typeface="Times New Roman" panose="02020603050405020304" pitchFamily="18" charset="0"/>
              </a:rPr>
              <a:t>% planu. </a:t>
            </a:r>
            <a:r>
              <a:rPr lang="pl-PL" sz="1800" dirty="0">
                <a:effectLst/>
                <a:ea typeface="Times New Roman" panose="02020603050405020304" pitchFamily="18" charset="0"/>
              </a:rPr>
              <a:t>Środki te przeznaczone były          na realizację inwestycji w zakresie:</a:t>
            </a:r>
          </a:p>
          <a:p>
            <a:pPr marR="180340" lvl="1" algn="just">
              <a:lnSpc>
                <a:spcPct val="115000"/>
              </a:lnSpc>
              <a:spcAft>
                <a:spcPts val="800"/>
              </a:spcAft>
              <a:tabLst>
                <a:tab pos="900430" algn="l"/>
              </a:tabLst>
            </a:pPr>
            <a:r>
              <a:rPr lang="pl-PL" sz="1800" dirty="0">
                <a:effectLst/>
                <a:ea typeface="Times New Roman" panose="02020603050405020304" pitchFamily="18" charset="0"/>
                <a:cs typeface="Times New Roman" panose="02020603050405020304" pitchFamily="18" charset="0"/>
              </a:rPr>
              <a:t>rozbudowy i modernizacji infrastruktury wodociągowej – 109.928,17 zł, </a:t>
            </a:r>
            <a:endParaRPr lang="en-US" sz="1800" dirty="0">
              <a:effectLst/>
              <a:ea typeface="Calibri" panose="020F0502020204030204" pitchFamily="34" charset="0"/>
              <a:cs typeface="Times New Roman" panose="02020603050405020304" pitchFamily="18" charset="0"/>
            </a:endParaRPr>
          </a:p>
          <a:p>
            <a:pPr marR="180340" lvl="1" algn="just">
              <a:lnSpc>
                <a:spcPct val="115000"/>
              </a:lnSpc>
              <a:spcAft>
                <a:spcPts val="800"/>
              </a:spcAft>
              <a:tabLst>
                <a:tab pos="900430" algn="l"/>
              </a:tabLst>
            </a:pPr>
            <a:r>
              <a:rPr lang="pl-PL" sz="1800" dirty="0">
                <a:effectLst/>
                <a:ea typeface="Times New Roman" panose="02020603050405020304" pitchFamily="18" charset="0"/>
                <a:cs typeface="Times New Roman" panose="02020603050405020304" pitchFamily="18" charset="0"/>
              </a:rPr>
              <a:t>budowy i modernizacji infrastruktury drogowej – 5.380.082,15 zł,</a:t>
            </a:r>
            <a:endParaRPr lang="en-US" sz="1800" dirty="0">
              <a:effectLst/>
              <a:ea typeface="Calibri" panose="020F0502020204030204" pitchFamily="34" charset="0"/>
              <a:cs typeface="Times New Roman" panose="02020603050405020304" pitchFamily="18" charset="0"/>
            </a:endParaRPr>
          </a:p>
          <a:p>
            <a:pPr marR="180340" lvl="1" algn="just">
              <a:lnSpc>
                <a:spcPct val="115000"/>
              </a:lnSpc>
              <a:spcAft>
                <a:spcPts val="800"/>
              </a:spcAft>
              <a:tabLst>
                <a:tab pos="900430" algn="l"/>
              </a:tabLst>
            </a:pPr>
            <a:r>
              <a:rPr lang="pl-PL" sz="1800" dirty="0">
                <a:effectLst/>
                <a:ea typeface="Times New Roman" panose="02020603050405020304" pitchFamily="18" charset="0"/>
                <a:cs typeface="Times New Roman" panose="02020603050405020304" pitchFamily="18" charset="0"/>
              </a:rPr>
              <a:t>gospodarki nieruchomościami – 3.926.865,24 zł,</a:t>
            </a:r>
            <a:endParaRPr lang="en-US" sz="1800" dirty="0">
              <a:effectLst/>
              <a:ea typeface="Calibri" panose="020F0502020204030204" pitchFamily="34" charset="0"/>
              <a:cs typeface="Times New Roman" panose="02020603050405020304" pitchFamily="18" charset="0"/>
            </a:endParaRPr>
          </a:p>
          <a:p>
            <a:pPr marR="180340" lvl="1" algn="just">
              <a:lnSpc>
                <a:spcPct val="115000"/>
              </a:lnSpc>
              <a:spcAft>
                <a:spcPts val="800"/>
              </a:spcAft>
              <a:tabLst>
                <a:tab pos="900430" algn="l"/>
              </a:tabLst>
            </a:pPr>
            <a:r>
              <a:rPr lang="pl-PL" sz="1800" dirty="0">
                <a:effectLst/>
                <a:ea typeface="Times New Roman" panose="02020603050405020304" pitchFamily="18" charset="0"/>
                <a:cs typeface="Times New Roman" panose="02020603050405020304" pitchFamily="18" charset="0"/>
              </a:rPr>
              <a:t>montażu klimatyzacji i centrali telefonicznej w pomieszczeniach UG       i GOPS – 55.017,70 zł, </a:t>
            </a:r>
            <a:endParaRPr lang="en-US" sz="1800" dirty="0">
              <a:effectLst/>
              <a:ea typeface="Calibri" panose="020F0502020204030204" pitchFamily="34" charset="0"/>
              <a:cs typeface="Times New Roman" panose="02020603050405020304" pitchFamily="18" charset="0"/>
            </a:endParaRPr>
          </a:p>
          <a:p>
            <a:pPr marR="180340" lvl="1" algn="just">
              <a:lnSpc>
                <a:spcPct val="115000"/>
              </a:lnSpc>
              <a:spcAft>
                <a:spcPts val="800"/>
              </a:spcAft>
              <a:tabLst>
                <a:tab pos="900430" algn="l"/>
              </a:tabLst>
            </a:pPr>
            <a:endParaRPr lang="pl-PL" dirty="0"/>
          </a:p>
        </p:txBody>
      </p:sp>
    </p:spTree>
    <p:extLst>
      <p:ext uri="{BB962C8B-B14F-4D97-AF65-F5344CB8AC3E}">
        <p14:creationId xmlns:p14="http://schemas.microsoft.com/office/powerpoint/2010/main" val="36054422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B471E06A-4AC7-FE37-6D66-72B7A7C4D0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0665"/>
            <a:ext cx="5092602" cy="3830400"/>
          </a:xfrm>
          <a:prstGeom prst="rect">
            <a:avLst/>
          </a:prstGeom>
          <a:noFill/>
          <a:ln>
            <a:noFill/>
          </a:ln>
        </p:spPr>
      </p:pic>
      <p:pic>
        <p:nvPicPr>
          <p:cNvPr id="3" name="Obraz 2">
            <a:extLst>
              <a:ext uri="{FF2B5EF4-FFF2-40B4-BE49-F238E27FC236}">
                <a16:creationId xmlns:a16="http://schemas.microsoft.com/office/drawing/2014/main" id="{BFC67696-B2B9-A247-EF6D-D88E876D3F9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0665"/>
            <a:ext cx="5092602" cy="3830400"/>
          </a:xfrm>
          <a:prstGeom prst="rect">
            <a:avLst/>
          </a:prstGeom>
          <a:noFill/>
          <a:ln>
            <a:noFill/>
          </a:ln>
        </p:spPr>
      </p:pic>
    </p:spTree>
    <p:extLst>
      <p:ext uri="{BB962C8B-B14F-4D97-AF65-F5344CB8AC3E}">
        <p14:creationId xmlns:p14="http://schemas.microsoft.com/office/powerpoint/2010/main" val="104675434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733543AD-D8F7-113A-F8AD-917BEA07A19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33054365-78C0-4B34-06CF-888023599F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11744257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BAD84251-FFB3-D4B4-6262-7132823DFD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33FDB125-7C17-5B7D-5F8D-65DC0A0983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9127636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C4D84A0D-58C6-0754-4635-18B227B9361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8306" y="0"/>
            <a:ext cx="5137694" cy="6858000"/>
          </a:xfrm>
          <a:prstGeom prst="rect">
            <a:avLst/>
          </a:prstGeom>
          <a:noFill/>
          <a:ln>
            <a:noFill/>
          </a:ln>
        </p:spPr>
      </p:pic>
      <p:pic>
        <p:nvPicPr>
          <p:cNvPr id="3" name="Obraz 2">
            <a:extLst>
              <a:ext uri="{FF2B5EF4-FFF2-40B4-BE49-F238E27FC236}">
                <a16:creationId xmlns:a16="http://schemas.microsoft.com/office/drawing/2014/main" id="{6F74863E-E6E6-EF78-1B18-2B1DB5CB22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5137694" cy="6858000"/>
          </a:xfrm>
          <a:prstGeom prst="rect">
            <a:avLst/>
          </a:prstGeom>
          <a:noFill/>
          <a:ln>
            <a:noFill/>
          </a:ln>
        </p:spPr>
      </p:pic>
    </p:spTree>
    <p:extLst>
      <p:ext uri="{BB962C8B-B14F-4D97-AF65-F5344CB8AC3E}">
        <p14:creationId xmlns:p14="http://schemas.microsoft.com/office/powerpoint/2010/main" val="20438914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E8F26CCE-53EC-62BD-FB34-5D4759F2135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8306" y="0"/>
            <a:ext cx="5137694" cy="6858000"/>
          </a:xfrm>
          <a:prstGeom prst="rect">
            <a:avLst/>
          </a:prstGeom>
          <a:noFill/>
          <a:ln>
            <a:noFill/>
          </a:ln>
        </p:spPr>
      </p:pic>
      <p:pic>
        <p:nvPicPr>
          <p:cNvPr id="3" name="Obraz 2">
            <a:extLst>
              <a:ext uri="{FF2B5EF4-FFF2-40B4-BE49-F238E27FC236}">
                <a16:creationId xmlns:a16="http://schemas.microsoft.com/office/drawing/2014/main" id="{42FE7E35-C28A-54C9-D69E-2BEE3C6B4A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5137694" cy="6858000"/>
          </a:xfrm>
          <a:prstGeom prst="rect">
            <a:avLst/>
          </a:prstGeom>
          <a:noFill/>
          <a:ln>
            <a:noFill/>
          </a:ln>
        </p:spPr>
      </p:pic>
    </p:spTree>
    <p:extLst>
      <p:ext uri="{BB962C8B-B14F-4D97-AF65-F5344CB8AC3E}">
        <p14:creationId xmlns:p14="http://schemas.microsoft.com/office/powerpoint/2010/main" val="24783408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F237B1D4-315B-8C66-9595-351B8570895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359B05C8-CC40-18E6-E52C-B1202FF0CF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27949570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6C1727FD-AEC6-5F01-C6C2-0F458309A5E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8306" y="0"/>
            <a:ext cx="5137694" cy="6858000"/>
          </a:xfrm>
          <a:prstGeom prst="rect">
            <a:avLst/>
          </a:prstGeom>
          <a:noFill/>
          <a:ln>
            <a:noFill/>
          </a:ln>
        </p:spPr>
      </p:pic>
      <p:pic>
        <p:nvPicPr>
          <p:cNvPr id="3" name="Obraz 2">
            <a:extLst>
              <a:ext uri="{FF2B5EF4-FFF2-40B4-BE49-F238E27FC236}">
                <a16:creationId xmlns:a16="http://schemas.microsoft.com/office/drawing/2014/main" id="{CC752712-EA48-4326-5650-0BE8871C4D5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5137694" cy="6858000"/>
          </a:xfrm>
          <a:prstGeom prst="rect">
            <a:avLst/>
          </a:prstGeom>
          <a:noFill/>
          <a:ln>
            <a:noFill/>
          </a:ln>
        </p:spPr>
      </p:pic>
    </p:spTree>
    <p:extLst>
      <p:ext uri="{BB962C8B-B14F-4D97-AF65-F5344CB8AC3E}">
        <p14:creationId xmlns:p14="http://schemas.microsoft.com/office/powerpoint/2010/main" val="41372097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704271A0-7E5D-FCB4-2F78-A93EE46761F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9373" y="1513800"/>
            <a:ext cx="5092602" cy="3830400"/>
          </a:xfrm>
          <a:prstGeom prst="rect">
            <a:avLst/>
          </a:prstGeom>
          <a:noFill/>
          <a:ln>
            <a:noFill/>
          </a:ln>
        </p:spPr>
      </p:pic>
      <p:pic>
        <p:nvPicPr>
          <p:cNvPr id="3" name="Obraz 2">
            <a:extLst>
              <a:ext uri="{FF2B5EF4-FFF2-40B4-BE49-F238E27FC236}">
                <a16:creationId xmlns:a16="http://schemas.microsoft.com/office/drawing/2014/main" id="{F242440A-5CFC-1AC7-47C9-0882342F6F8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975" y="1513800"/>
            <a:ext cx="5092602" cy="3830400"/>
          </a:xfrm>
          <a:prstGeom prst="rect">
            <a:avLst/>
          </a:prstGeom>
          <a:noFill/>
          <a:ln>
            <a:noFill/>
          </a:ln>
        </p:spPr>
      </p:pic>
    </p:spTree>
    <p:extLst>
      <p:ext uri="{BB962C8B-B14F-4D97-AF65-F5344CB8AC3E}">
        <p14:creationId xmlns:p14="http://schemas.microsoft.com/office/powerpoint/2010/main" val="27090593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370645C1-6C8F-95A0-25DB-025984BDD8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8306" y="1"/>
            <a:ext cx="5137694" cy="6858000"/>
          </a:xfrm>
          <a:prstGeom prst="rect">
            <a:avLst/>
          </a:prstGeom>
          <a:noFill/>
          <a:ln>
            <a:noFill/>
          </a:ln>
        </p:spPr>
      </p:pic>
      <p:pic>
        <p:nvPicPr>
          <p:cNvPr id="3" name="Obraz 2">
            <a:extLst>
              <a:ext uri="{FF2B5EF4-FFF2-40B4-BE49-F238E27FC236}">
                <a16:creationId xmlns:a16="http://schemas.microsoft.com/office/drawing/2014/main" id="{0E46FCFC-D550-FAAB-1B1D-E603A89B95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5137694" cy="6858000"/>
          </a:xfrm>
          <a:prstGeom prst="rect">
            <a:avLst/>
          </a:prstGeom>
          <a:noFill/>
          <a:ln>
            <a:noFill/>
          </a:ln>
        </p:spPr>
      </p:pic>
    </p:spTree>
    <p:extLst>
      <p:ext uri="{BB962C8B-B14F-4D97-AF65-F5344CB8AC3E}">
        <p14:creationId xmlns:p14="http://schemas.microsoft.com/office/powerpoint/2010/main" val="11239635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54D7076D-912E-64FE-5573-08BFD24D750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CD47E0AC-6CF8-6475-E970-9252CA9EED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2827978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B13C0F1-AE8C-44DF-9A4D-089E2738C0AE}"/>
              </a:ext>
            </a:extLst>
          </p:cNvPr>
          <p:cNvSpPr>
            <a:spLocks noGrp="1"/>
          </p:cNvSpPr>
          <p:nvPr>
            <p:ph type="title"/>
          </p:nvPr>
        </p:nvSpPr>
        <p:spPr/>
        <p:txBody>
          <a:bodyPr>
            <a:normAutofit/>
          </a:bodyPr>
          <a:lstStyle/>
          <a:p>
            <a:r>
              <a:rPr lang="pl-PL" sz="3200" dirty="0"/>
              <a:t>Wydatki na inwestycje</a:t>
            </a:r>
          </a:p>
        </p:txBody>
      </p:sp>
      <p:sp>
        <p:nvSpPr>
          <p:cNvPr id="3" name="Symbol zastępczy zawartości 2">
            <a:extLst>
              <a:ext uri="{FF2B5EF4-FFF2-40B4-BE49-F238E27FC236}">
                <a16:creationId xmlns:a16="http://schemas.microsoft.com/office/drawing/2014/main" id="{D4E3413B-C69E-4147-9E1E-FC5952366D57}"/>
              </a:ext>
            </a:extLst>
          </p:cNvPr>
          <p:cNvSpPr>
            <a:spLocks noGrp="1"/>
          </p:cNvSpPr>
          <p:nvPr>
            <p:ph idx="1"/>
          </p:nvPr>
        </p:nvSpPr>
        <p:spPr/>
        <p:txBody>
          <a:bodyPr/>
          <a:lstStyle/>
          <a:p>
            <a:pPr lvl="1"/>
            <a:r>
              <a:rPr lang="pl-PL" sz="1800" dirty="0">
                <a:effectLst/>
                <a:ea typeface="Times New Roman" panose="02020603050405020304" pitchFamily="18" charset="0"/>
                <a:cs typeface="Times New Roman" panose="02020603050405020304" pitchFamily="18" charset="0"/>
              </a:rPr>
              <a:t>dofinansowania OSP i Policji – 43.426,13 zł,</a:t>
            </a:r>
            <a:endParaRPr lang="en-US" sz="1800" dirty="0">
              <a:effectLst/>
              <a:ea typeface="Calibri" panose="020F0502020204030204" pitchFamily="34" charset="0"/>
              <a:cs typeface="Times New Roman" panose="02020603050405020304" pitchFamily="18" charset="0"/>
            </a:endParaRPr>
          </a:p>
          <a:p>
            <a:pPr lvl="1"/>
            <a:r>
              <a:rPr lang="pl-PL" sz="1800" dirty="0">
                <a:effectLst/>
                <a:ea typeface="Times New Roman" panose="02020603050405020304" pitchFamily="18" charset="0"/>
                <a:cs typeface="Times New Roman" panose="02020603050405020304" pitchFamily="18" charset="0"/>
              </a:rPr>
              <a:t>modernizacji obiektów oświatowych – 1.071.802,30 zł,</a:t>
            </a:r>
            <a:endParaRPr lang="en-US" sz="1800" dirty="0">
              <a:effectLst/>
              <a:ea typeface="Calibri" panose="020F0502020204030204" pitchFamily="34" charset="0"/>
              <a:cs typeface="Times New Roman" panose="02020603050405020304" pitchFamily="18" charset="0"/>
            </a:endParaRPr>
          </a:p>
          <a:p>
            <a:pPr lvl="1"/>
            <a:r>
              <a:rPr lang="pl-PL" sz="1800" dirty="0">
                <a:effectLst/>
                <a:ea typeface="Times New Roman" panose="02020603050405020304" pitchFamily="18" charset="0"/>
                <a:cs typeface="Times New Roman" panose="02020603050405020304" pitchFamily="18" charset="0"/>
              </a:rPr>
              <a:t>rozwoju infrastruktury wodno-kanalizacyjnej w Gminie Sicienko                  i rozbudowy sieci kanalizacyjnych – 8.902.697,02 zł,</a:t>
            </a:r>
            <a:endParaRPr lang="en-US" sz="1800" dirty="0">
              <a:effectLst/>
              <a:ea typeface="Calibri" panose="020F0502020204030204" pitchFamily="34" charset="0"/>
              <a:cs typeface="Times New Roman" panose="02020603050405020304" pitchFamily="18" charset="0"/>
            </a:endParaRPr>
          </a:p>
          <a:p>
            <a:pPr lvl="1"/>
            <a:r>
              <a:rPr lang="pl-PL" sz="1800" dirty="0">
                <a:effectLst/>
                <a:ea typeface="Times New Roman" panose="02020603050405020304" pitchFamily="18" charset="0"/>
                <a:cs typeface="Times New Roman" panose="02020603050405020304" pitchFamily="18" charset="0"/>
              </a:rPr>
              <a:t>rozbudowy oświetlenia ulicznego – 241.974,43 zł,</a:t>
            </a:r>
            <a:endParaRPr lang="en-US" sz="1800" dirty="0">
              <a:effectLst/>
              <a:ea typeface="Calibri" panose="020F0502020204030204" pitchFamily="34" charset="0"/>
              <a:cs typeface="Times New Roman" panose="02020603050405020304" pitchFamily="18" charset="0"/>
            </a:endParaRPr>
          </a:p>
          <a:p>
            <a:pPr lvl="1"/>
            <a:r>
              <a:rPr lang="pl-PL" sz="1800" dirty="0">
                <a:effectLst/>
                <a:ea typeface="Times New Roman" panose="02020603050405020304" pitchFamily="18" charset="0"/>
                <a:cs typeface="Times New Roman" panose="02020603050405020304" pitchFamily="18" charset="0"/>
              </a:rPr>
              <a:t>budowy obiektów sportowo-rekreacyjnych – 173.563,39 zł,</a:t>
            </a:r>
            <a:endParaRPr lang="en-US" sz="1800" dirty="0">
              <a:effectLst/>
              <a:ea typeface="Calibri" panose="020F0502020204030204" pitchFamily="34" charset="0"/>
              <a:cs typeface="Times New Roman" panose="02020603050405020304" pitchFamily="18" charset="0"/>
            </a:endParaRPr>
          </a:p>
          <a:p>
            <a:pPr lvl="1"/>
            <a:endParaRPr lang="pl-PL" dirty="0"/>
          </a:p>
        </p:txBody>
      </p:sp>
    </p:spTree>
    <p:extLst>
      <p:ext uri="{BB962C8B-B14F-4D97-AF65-F5344CB8AC3E}">
        <p14:creationId xmlns:p14="http://schemas.microsoft.com/office/powerpoint/2010/main" val="30717774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64F6D876-EB18-C434-F630-726AEA1B5B5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3398" y="1513800"/>
            <a:ext cx="5092602" cy="3830400"/>
          </a:xfrm>
          <a:prstGeom prst="rect">
            <a:avLst/>
          </a:prstGeom>
          <a:noFill/>
          <a:ln>
            <a:noFill/>
          </a:ln>
        </p:spPr>
      </p:pic>
      <p:pic>
        <p:nvPicPr>
          <p:cNvPr id="3" name="Obraz 2">
            <a:extLst>
              <a:ext uri="{FF2B5EF4-FFF2-40B4-BE49-F238E27FC236}">
                <a16:creationId xmlns:a16="http://schemas.microsoft.com/office/drawing/2014/main" id="{9D44B779-AA16-D50C-DB2F-484B799967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13800"/>
            <a:ext cx="5092602" cy="3830400"/>
          </a:xfrm>
          <a:prstGeom prst="rect">
            <a:avLst/>
          </a:prstGeom>
          <a:noFill/>
          <a:ln>
            <a:noFill/>
          </a:ln>
        </p:spPr>
      </p:pic>
    </p:spTree>
    <p:extLst>
      <p:ext uri="{BB962C8B-B14F-4D97-AF65-F5344CB8AC3E}">
        <p14:creationId xmlns:p14="http://schemas.microsoft.com/office/powerpoint/2010/main" val="1774337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26350B54-44E4-0480-3834-B39BEFA08C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8306" y="1"/>
            <a:ext cx="5137694" cy="6858000"/>
          </a:xfrm>
          <a:prstGeom prst="rect">
            <a:avLst/>
          </a:prstGeom>
          <a:noFill/>
          <a:ln>
            <a:noFill/>
          </a:ln>
        </p:spPr>
      </p:pic>
      <p:pic>
        <p:nvPicPr>
          <p:cNvPr id="3" name="Obraz 2">
            <a:extLst>
              <a:ext uri="{FF2B5EF4-FFF2-40B4-BE49-F238E27FC236}">
                <a16:creationId xmlns:a16="http://schemas.microsoft.com/office/drawing/2014/main" id="{76F9ACE8-8177-0C81-CA29-BC02494BF9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5137694" cy="6858000"/>
          </a:xfrm>
          <a:prstGeom prst="rect">
            <a:avLst/>
          </a:prstGeom>
          <a:noFill/>
          <a:ln>
            <a:noFill/>
          </a:ln>
        </p:spPr>
      </p:pic>
    </p:spTree>
    <p:extLst>
      <p:ext uri="{BB962C8B-B14F-4D97-AF65-F5344CB8AC3E}">
        <p14:creationId xmlns:p14="http://schemas.microsoft.com/office/powerpoint/2010/main" val="1549169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CFA216F-F30C-48C5-980E-546F8648BB41}"/>
              </a:ext>
            </a:extLst>
          </p:cNvPr>
          <p:cNvSpPr>
            <a:spLocks noGrp="1"/>
          </p:cNvSpPr>
          <p:nvPr>
            <p:ph type="title"/>
          </p:nvPr>
        </p:nvSpPr>
        <p:spPr/>
        <p:txBody>
          <a:bodyPr>
            <a:normAutofit/>
          </a:bodyPr>
          <a:lstStyle/>
          <a:p>
            <a:r>
              <a:rPr lang="pl-PL" sz="3200" dirty="0"/>
              <a:t>Wydatki na inwestycje</a:t>
            </a:r>
          </a:p>
        </p:txBody>
      </p:sp>
      <p:sp>
        <p:nvSpPr>
          <p:cNvPr id="3" name="Symbol zastępczy zawartości 2">
            <a:extLst>
              <a:ext uri="{FF2B5EF4-FFF2-40B4-BE49-F238E27FC236}">
                <a16:creationId xmlns:a16="http://schemas.microsoft.com/office/drawing/2014/main" id="{4FBAF15F-668A-4D0B-A420-260CDE84A718}"/>
              </a:ext>
            </a:extLst>
          </p:cNvPr>
          <p:cNvSpPr>
            <a:spLocks noGrp="1"/>
          </p:cNvSpPr>
          <p:nvPr>
            <p:ph idx="1"/>
          </p:nvPr>
        </p:nvSpPr>
        <p:spPr/>
        <p:txBody>
          <a:bodyPr>
            <a:normAutofit/>
          </a:bodyPr>
          <a:lstStyle/>
          <a:p>
            <a:r>
              <a:rPr lang="pl-PL" sz="1800" dirty="0">
                <a:effectLst/>
                <a:ea typeface="Times New Roman" panose="02020603050405020304" pitchFamily="18" charset="0"/>
                <a:cs typeface="Times New Roman" panose="02020603050405020304" pitchFamily="18" charset="0"/>
              </a:rPr>
              <a:t>Środki na inwestycje pochodziły z:</a:t>
            </a:r>
            <a:endParaRPr lang="pl-PL" sz="1800" dirty="0">
              <a:effectLst/>
              <a:ea typeface="Calibri" panose="020F0502020204030204" pitchFamily="34" charset="0"/>
              <a:cs typeface="Times New Roman" panose="02020603050405020304" pitchFamily="18" charset="0"/>
            </a:endParaRPr>
          </a:p>
          <a:p>
            <a:pPr lvl="1"/>
            <a:r>
              <a:rPr lang="pl-PL" sz="1800" dirty="0">
                <a:effectLst/>
                <a:ea typeface="Calibri" panose="020F0502020204030204" pitchFamily="34" charset="0"/>
                <a:cs typeface="Times New Roman" panose="02020603050405020304" pitchFamily="18" charset="0"/>
              </a:rPr>
              <a:t>dochodów własnych gminy –  10.106.906,37 zł,</a:t>
            </a:r>
          </a:p>
          <a:p>
            <a:pPr lvl="1"/>
            <a:r>
              <a:rPr lang="pl-PL" sz="1800" dirty="0">
                <a:effectLst/>
                <a:ea typeface="Calibri" panose="020F0502020204030204" pitchFamily="34" charset="0"/>
                <a:cs typeface="Times New Roman" panose="02020603050405020304" pitchFamily="18" charset="0"/>
              </a:rPr>
              <a:t>kredytu – 96.539,19 zł,</a:t>
            </a:r>
          </a:p>
          <a:p>
            <a:pPr lvl="1"/>
            <a:r>
              <a:rPr lang="pl-PL" sz="1800" dirty="0">
                <a:effectLst/>
                <a:ea typeface="Calibri" panose="020F0502020204030204" pitchFamily="34" charset="0"/>
                <a:cs typeface="Times New Roman" panose="02020603050405020304" pitchFamily="18" charset="0"/>
              </a:rPr>
              <a:t>dotacji z powiatu bydgoskiego – 88.100,00 zł,</a:t>
            </a:r>
          </a:p>
          <a:p>
            <a:pPr lvl="1"/>
            <a:r>
              <a:rPr lang="pl-PL" sz="1800" dirty="0">
                <a:effectLst/>
                <a:ea typeface="Calibri" panose="020F0502020204030204" pitchFamily="34" charset="0"/>
                <a:cs typeface="Times New Roman" panose="02020603050405020304" pitchFamily="18" charset="0"/>
              </a:rPr>
              <a:t>środków unijnych – 2.179.317,28 zł, </a:t>
            </a:r>
          </a:p>
          <a:p>
            <a:pPr lvl="1"/>
            <a:r>
              <a:rPr lang="pl-PL" sz="1800" dirty="0">
                <a:effectLst/>
                <a:ea typeface="Calibri" panose="020F0502020204030204" pitchFamily="34" charset="0"/>
                <a:cs typeface="Times New Roman" panose="02020603050405020304" pitchFamily="18" charset="0"/>
              </a:rPr>
              <a:t>środków z Rządowego Funduszu Rozwoju Dróg – 2.510.103,00 zł, </a:t>
            </a:r>
          </a:p>
          <a:p>
            <a:pPr lvl="1"/>
            <a:r>
              <a:rPr lang="pl-PL" sz="1800" dirty="0">
                <a:effectLst/>
                <a:ea typeface="Calibri" panose="020F0502020204030204" pitchFamily="34" charset="0"/>
                <a:cs typeface="Times New Roman" panose="02020603050405020304" pitchFamily="18" charset="0"/>
              </a:rPr>
              <a:t>środków z Rządowego Funduszu Rozwoju Mieszkalnictwa </a:t>
            </a:r>
            <a:r>
              <a:rPr lang="pl-PL" sz="1800" dirty="0">
                <a:ea typeface="Calibri" panose="020F0502020204030204" pitchFamily="34" charset="0"/>
                <a:cs typeface="Times New Roman" panose="02020603050405020304" pitchFamily="18" charset="0"/>
              </a:rPr>
              <a:t>                          </a:t>
            </a:r>
            <a:r>
              <a:rPr lang="pl-PL" sz="1800" dirty="0">
                <a:effectLst/>
                <a:ea typeface="Calibri" panose="020F0502020204030204" pitchFamily="34" charset="0"/>
                <a:cs typeface="Times New Roman" panose="02020603050405020304" pitchFamily="18" charset="0"/>
              </a:rPr>
              <a:t>– 3.000.000,00 zł,</a:t>
            </a:r>
          </a:p>
          <a:p>
            <a:pPr lvl="1"/>
            <a:r>
              <a:rPr lang="pl-PL" sz="1800" dirty="0">
                <a:effectLst/>
                <a:ea typeface="Calibri" panose="020F0502020204030204" pitchFamily="34" charset="0"/>
                <a:cs typeface="Times New Roman" panose="02020603050405020304" pitchFamily="18" charset="0"/>
              </a:rPr>
              <a:t>środków z Rządowego Funduszu Inwestycji Lokalnych – 2.425.925,28 zł.</a:t>
            </a:r>
          </a:p>
          <a:p>
            <a:pPr lvl="1"/>
            <a:endParaRPr lang="pl-PL"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6220772"/>
      </p:ext>
    </p:extLst>
  </p:cSld>
  <p:clrMapOvr>
    <a:masterClrMapping/>
  </p:clrMapOvr>
</p:sld>
</file>

<file path=ppt/theme/theme1.xml><?xml version="1.0" encoding="utf-8"?>
<a:theme xmlns:a="http://schemas.openxmlformats.org/drawingml/2006/main" name="Smuga">
  <a:themeElements>
    <a:clrScheme name="Smuga">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Smuga">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muga">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729</TotalTime>
  <Words>4809</Words>
  <Application>Microsoft Office PowerPoint</Application>
  <PresentationFormat>Panoramiczny</PresentationFormat>
  <Paragraphs>630</Paragraphs>
  <Slides>81</Slides>
  <Notes>4</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81</vt:i4>
      </vt:variant>
    </vt:vector>
  </HeadingPairs>
  <TitlesOfParts>
    <vt:vector size="88" baseType="lpstr">
      <vt:lpstr>Arial</vt:lpstr>
      <vt:lpstr>Calibri</vt:lpstr>
      <vt:lpstr>Century Gothic</vt:lpstr>
      <vt:lpstr>Times New Roman</vt:lpstr>
      <vt:lpstr>Wingdings</vt:lpstr>
      <vt:lpstr>Wingdings 3</vt:lpstr>
      <vt:lpstr>Smuga</vt:lpstr>
      <vt:lpstr> Raport o stanie   Gminy Sicienko za 2021 rok</vt:lpstr>
      <vt:lpstr>Prezentacja programu PowerPoint</vt:lpstr>
      <vt:lpstr>Budżet Gminy</vt:lpstr>
      <vt:lpstr>Realizacja budżetu</vt:lpstr>
      <vt:lpstr>Prezentacja programu PowerPoint</vt:lpstr>
      <vt:lpstr>Prezentacja programu PowerPoint</vt:lpstr>
      <vt:lpstr>Wydatki na inwestycje</vt:lpstr>
      <vt:lpstr>Wydatki na inwestycje</vt:lpstr>
      <vt:lpstr>Wydatki na inwestycje</vt:lpstr>
      <vt:lpstr>Prezentacja programu PowerPoint</vt:lpstr>
      <vt:lpstr>Ranking gmin – fundusze i projekty unijne ostatnie, aktualnie publikowane dane</vt:lpstr>
      <vt:lpstr>Wynik budżetu i zadłużenie gminy</vt:lpstr>
      <vt:lpstr>Prezentacja programu PowerPoint</vt:lpstr>
      <vt:lpstr>Ranking Finansowy </vt:lpstr>
      <vt:lpstr>Zadania inwestycyjne i remontowe</vt:lpstr>
      <vt:lpstr>Opis zadań inwestycyjnych i remontowych zrealizowanych w roku 2021 w ujęciu rzeczowym i finansowym</vt:lpstr>
      <vt:lpstr>Opis zadań inwestycyjnych i remontowych zrealizowanych w roku 2021 w ujęciu rzeczowym i finansowym</vt:lpstr>
      <vt:lpstr>Opis zadań inwestycyjnych i remontowych zrealizowanych w roku 2021 w ujęciu rzeczowym i finansowym</vt:lpstr>
      <vt:lpstr>Prezentacja programu PowerPoint</vt:lpstr>
      <vt:lpstr>Prezentacja programu PowerPoint</vt:lpstr>
      <vt:lpstr>Prezentacja programu PowerPoint</vt:lpstr>
      <vt:lpstr>Inwestycje i remonty zrealizowane w 2021 roku na terenie Gminy Sicienko</vt:lpstr>
      <vt:lpstr>Środki zewnętrzne pozyskane na realizację zadań gminy w roku 2021</vt:lpstr>
      <vt:lpstr>Środki zewnętrzne pozyskane na realizację zadań gminy w roku 2021</vt:lpstr>
      <vt:lpstr>Środki zewnętrzne pozyskane na realizację zadań gminy w roku 2021</vt:lpstr>
      <vt:lpstr>Środki zewnętrzne pozyskane na realizację zadań gminy w roku 2021</vt:lpstr>
      <vt:lpstr>Środki zewnętrzne pozyskane na realizację zadań gminy w roku 2021</vt:lpstr>
      <vt:lpstr>Oświata</vt:lpstr>
      <vt:lpstr>Prezentacja programu PowerPoint</vt:lpstr>
      <vt:lpstr>Prezentacja programu PowerPoint</vt:lpstr>
      <vt:lpstr>Finansowanie oświaty</vt:lpstr>
      <vt:lpstr>Finansowanie oświaty</vt:lpstr>
      <vt:lpstr>Finansowanie oświaty</vt:lpstr>
      <vt:lpstr>Gospodarka Komunalna, Ochrona Środowiska i Rolnictwo</vt:lpstr>
      <vt:lpstr>Ilość przyłączy wodociągowych odebranych i wybudowanych w 2021 r. [szt.]</vt:lpstr>
      <vt:lpstr>Długość przyłączy wodociągowych wybudowanych i odebranych w 2021 r. [m]</vt:lpstr>
      <vt:lpstr>Ilość wybudowanych i odebranych przyłączy kanalizacyjnych w 2021 r. [szt.]</vt:lpstr>
      <vt:lpstr>Długość wybudowanych i odebranych przyłączy kanalizacyjnych w 2021 r.</vt:lpstr>
      <vt:lpstr>Ilość mieszkańców Gminy Sicienko zaopatrywanych z poszczególnych wodociągów</vt:lpstr>
      <vt:lpstr>Planowanie przestrzenne</vt:lpstr>
      <vt:lpstr>Pomoc Społeczna</vt:lpstr>
      <vt:lpstr>Gminny Ośrodek Pomocy Społecznej w Sicienku</vt:lpstr>
      <vt:lpstr>Gminny Ośrodek Pomocy Społecznej w Sicienku</vt:lpstr>
      <vt:lpstr>Gminny Ośrodek Pomocy Społecznej w Sicienku</vt:lpstr>
      <vt:lpstr>Informacja o realizacji zadań przez Sekcję Świadczeń Rodzinnych</vt:lpstr>
      <vt:lpstr>Realizacja ustaw w roku 2021</vt:lpstr>
      <vt:lpstr>Podsumowanie pracy sekcji na dzień 31.12.2021r</vt:lpstr>
      <vt:lpstr>Współpraca z innymi społecznościami samorządowymi</vt:lpstr>
      <vt:lpstr>Współdziałanie gminy w ramach Stowarzyszenia Metropolia Bydgoszcz </vt:lpstr>
      <vt:lpstr>Współdziałanie gminy w ramach Stowarzyszenia Metropolia Bydgoszcz </vt:lpstr>
      <vt:lpstr>Sprawozdanie z realizacji uchwał podjętych w 2021 roku</vt:lpstr>
      <vt:lpstr>Sprawozdanie z realizacji uchwał podjętych w 2021 roku</vt:lpstr>
      <vt:lpstr>Podsumowanie</vt:lpstr>
      <vt:lpstr>Podsumowanie</vt:lpstr>
      <vt:lpstr>Galeria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Raport o stanie   Gminy Sicienko za 2020 rok</dc:title>
  <dc:creator>Bartosz Kalinowski</dc:creator>
  <cp:lastModifiedBy>Bartosz Kalinowski</cp:lastModifiedBy>
  <cp:revision>54</cp:revision>
  <dcterms:created xsi:type="dcterms:W3CDTF">2021-06-21T05:45:47Z</dcterms:created>
  <dcterms:modified xsi:type="dcterms:W3CDTF">2022-06-29T08:07:43Z</dcterms:modified>
</cp:coreProperties>
</file>